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48" r:id="rId10"/>
    <p:sldId id="331" r:id="rId11"/>
    <p:sldId id="332" r:id="rId12"/>
    <p:sldId id="333" r:id="rId13"/>
    <p:sldId id="334" r:id="rId14"/>
    <p:sldId id="335" r:id="rId15"/>
    <p:sldId id="349" r:id="rId16"/>
    <p:sldId id="350" r:id="rId17"/>
    <p:sldId id="351" r:id="rId18"/>
    <p:sldId id="352" r:id="rId19"/>
    <p:sldId id="353" r:id="rId20"/>
    <p:sldId id="354" r:id="rId21"/>
    <p:sldId id="336" r:id="rId22"/>
    <p:sldId id="338" r:id="rId23"/>
    <p:sldId id="339" r:id="rId24"/>
    <p:sldId id="340" r:id="rId25"/>
    <p:sldId id="341" r:id="rId26"/>
    <p:sldId id="342" r:id="rId27"/>
    <p:sldId id="343" r:id="rId28"/>
    <p:sldId id="358" r:id="rId29"/>
    <p:sldId id="355" r:id="rId30"/>
    <p:sldId id="356" r:id="rId31"/>
    <p:sldId id="357" r:id="rId32"/>
    <p:sldId id="360" r:id="rId33"/>
    <p:sldId id="366" r:id="rId34"/>
    <p:sldId id="361" r:id="rId35"/>
    <p:sldId id="362" r:id="rId36"/>
    <p:sldId id="359" r:id="rId37"/>
    <p:sldId id="344" r:id="rId38"/>
    <p:sldId id="345" r:id="rId39"/>
    <p:sldId id="346" r:id="rId40"/>
    <p:sldId id="347" r:id="rId41"/>
    <p:sldId id="365" r:id="rId42"/>
    <p:sldId id="416" r:id="rId43"/>
    <p:sldId id="363" r:id="rId44"/>
    <p:sldId id="364" r:id="rId45"/>
    <p:sldId id="368" r:id="rId46"/>
    <p:sldId id="384" r:id="rId47"/>
    <p:sldId id="385" r:id="rId48"/>
    <p:sldId id="386" r:id="rId49"/>
    <p:sldId id="387" r:id="rId50"/>
    <p:sldId id="426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369" r:id="rId80"/>
    <p:sldId id="370" r:id="rId81"/>
    <p:sldId id="417" r:id="rId82"/>
    <p:sldId id="371" r:id="rId83"/>
    <p:sldId id="431" r:id="rId84"/>
    <p:sldId id="432" r:id="rId85"/>
    <p:sldId id="435" r:id="rId86"/>
    <p:sldId id="433" r:id="rId87"/>
    <p:sldId id="434" r:id="rId88"/>
    <p:sldId id="428" r:id="rId89"/>
    <p:sldId id="429" r:id="rId90"/>
    <p:sldId id="430" r:id="rId91"/>
    <p:sldId id="436" r:id="rId92"/>
    <p:sldId id="438" r:id="rId93"/>
    <p:sldId id="439" r:id="rId94"/>
    <p:sldId id="437" r:id="rId95"/>
    <p:sldId id="441" r:id="rId96"/>
    <p:sldId id="367" r:id="rId97"/>
    <p:sldId id="375" r:id="rId98"/>
    <p:sldId id="372" r:id="rId99"/>
    <p:sldId id="373" r:id="rId100"/>
    <p:sldId id="423" r:id="rId101"/>
    <p:sldId id="376" r:id="rId102"/>
    <p:sldId id="378" r:id="rId103"/>
    <p:sldId id="377" r:id="rId104"/>
    <p:sldId id="424" r:id="rId105"/>
    <p:sldId id="418" r:id="rId106"/>
    <p:sldId id="419" r:id="rId107"/>
    <p:sldId id="420" r:id="rId108"/>
    <p:sldId id="421" r:id="rId109"/>
    <p:sldId id="425" r:id="rId110"/>
    <p:sldId id="374" r:id="rId111"/>
    <p:sldId id="379" r:id="rId112"/>
    <p:sldId id="380" r:id="rId113"/>
    <p:sldId id="381" r:id="rId114"/>
    <p:sldId id="382" r:id="rId115"/>
    <p:sldId id="427" r:id="rId116"/>
    <p:sldId id="383" r:id="rId117"/>
    <p:sldId id="440" r:id="rId1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3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07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4791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78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4691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8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63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9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9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4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8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6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8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4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7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hyperlink" Target="https://towardsdatascience.com/i-support-vector-machines-and-so-should-you-7af122b6748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edium.com/@LSchultebraucks/introduction-to-support-vector-machines-9f8161ae2fcb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analyticsvidhya.com/blog/2021/06/support-vector-machine-better-understanding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medium.com/@LSchultebraucks/introduction-to-support-vector-machines-9f8161ae2fcb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hyperlink" Target="https://towardsdatascience.com/i-support-vector-machines-and-so-should-you-7af122b6748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kdnuggets.com/2017/08/support-vector-machines-learning-svms-examples.html/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kdnuggets.com/2017/08/support-vector-machines-learning-svms-examples.html/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g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kdnuggets.com/2017/08/support-vector-machines-learning-svms-examples.html/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g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kdnuggets.com/2017/08/support-vector-machines-learning-svms-examples.html/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hyperlink" Target="https://towardsdatascience.com/i-support-vector-machines-and-so-should-you-7af122b674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burakugur.medium.com/destek-vekt%C3%B6r-makinesi-svm-f07f57f0a641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yasenh.github.io/post/kd-tre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hyperlink" Target="https://yasenh.github.io/post/kd-tre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hyperlink" Target="https://towardsdatascience.com/interpretability-and-random-forests-4fe13a79ae34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hyperlink" Target="https://towardsdatascience.com/interpretability-and-random-forests-4fe13a79ae34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hyperlink" Target="https://medium.com/x8-the-ai-community/decision-tree-visualisation-quick-ml-tutorial-for-beginners-6d1028542c31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hyperlink" Target="https://towardsdatascience.com/interpretability-and-random-forests-4fe13a79ae34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towardsdatascience.com/5-types-of-regression-and-their-properties-c5e1fa12d55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towardsdatascience.com/5-types-of-regression-and-their-properties-c5e1fa12d55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gbhat.com/machine_learning/linear_regressio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gbhat.com/machine_learning/polynomial_regression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gbhat.com/machine_learning/polynomial_regression_2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gbhat.com/machine_learning/polynomial_regression_fi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regularization-in-machine-learning/amp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regularization-in-machine-learning-76441ddcf99a#:~:text=This%20is%20a%20form%20of,avoid%20the%20risk%20of%20overfitting" TargetMode="Externa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gularization-in-machine-learning-76441ddcf99a#:~:text=This%20is%20a%20form%20of,avoid%20the%20risk%20of%20overfitti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hoot.com/cybrary/data-normalizatio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www.robertoreif.com/blog/2017/12/21/importance-of-feature-scaling-in-data-modeling-part-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ecominghuman.ai/what-does-feature-scaling-mean-when-to-normalize-data-and-when-to-standardize-data-c3de654405e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kdnuggets.com/2020/04/data-transformation-standardization-normaliz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towardsdatascience.com/an-introduction-to-t-sne-with-python-example-5a3a293108d1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hyperlink" Target="https://medium.com/analytics-vidhya/eigenvectors-and-eigenvalues-and-there-use-in-principal-component-analysis-machine-learning-1f97fdbdb303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n-introduction-to-t-sne-with-python-example-5a3a293108d1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an-introduction-to-t-sne-with-python-example-5a3a293108d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s://github.com/Jeanselme/VisualizerTransform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owardsdatascience.com/visualize-multidimensional-datasets-with-mds-64d7b4c16ea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1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eemnitd/2D-KMeans-Clustering" TargetMode="External"/><Relationship Id="rId2" Type="http://schemas.openxmlformats.org/officeDocument/2006/relationships/hyperlink" Target="https://github.com/bheemnitd/2D-KMeans-Clustering/commits?author=bheemnit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eemnitd/2D-KMeans-Clustering" TargetMode="External"/><Relationship Id="rId2" Type="http://schemas.openxmlformats.org/officeDocument/2006/relationships/hyperlink" Target="https://github.com/bheemnitd/2D-KMeans-Clustering/commits?author=bheemnit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g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hyperlink" Target="https://medium.com/@imparth/k-means-clustering-algorithm-34807a7cec7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eemnitd/2D-KMeans-Clustering" TargetMode="External"/><Relationship Id="rId2" Type="http://schemas.openxmlformats.org/officeDocument/2006/relationships/hyperlink" Target="https://github.com/bheemnitd/2D-KMeans-Clustering/commits?author=bheemnit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tr.pinterest.com/pin/357965870380870000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hyperlink" Target="https://tr.pinterest.com/pin/357965870380869995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hyperlink" Target="https://www.kdnuggets.com/2018/06/5-clustering-algorithms-data-scientists-need-know.html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hyperlink" Target="https://www.kdnuggets.com/2018/06/5-clustering-algorithms-data-scientists-need-know.htm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kdnuggets.com/2018/06/5-clustering-algorithms-data-scientists-need-know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reddit.com/r/learnmachinelearning/comments/qt83t4/hierarchical_clustering_algorithm/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hyperlink" Target="http://talimi.se/ml/hierarchical-clusteri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5-types-of-regression-and-their-properties-c5e1fa12d55e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hyperlink" Target="http://talimi.se/ml/hierarchical-clusterin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hyperlink" Target="https://www.kdnuggets.com/2018/06/5-clustering-algorithms-data-scientists-need-know.html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hyperlink" Target="https://www.mlpack.org/gsocblog/Sangyeon2019WeekSix.htm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hyperlink" Target="https://www.mlpack.org/gsocblog/Sangyeon2019WeekSix.html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kdnuggets.com/2018/06/5-clustering-algorithms-data-scientists-need-know.html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medium.com/@viveksalunkhe80/support-vector-machine-svm-88f360ff5f38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hyperlink" Target="https://burakugur.medium.com/destek-vekt%C3%B6r-makinesi-svm-f07f57f0a641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hyperlink" Target="https://burakugur.medium.com/destek-vekt%C3%B6r-makinesi-svm-f07f57f0a64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6671" y="2404534"/>
            <a:ext cx="8147332" cy="1646302"/>
          </a:xfrm>
        </p:spPr>
        <p:txBody>
          <a:bodyPr/>
          <a:lstStyle/>
          <a:p>
            <a:r>
              <a:rPr lang="tr-TR" dirty="0" smtClean="0"/>
              <a:t>Yapay Zeka</a:t>
            </a:r>
            <a:r>
              <a:rPr lang="tr-TR" dirty="0"/>
              <a:t> </a:t>
            </a:r>
            <a:r>
              <a:rPr lang="tr-TR" dirty="0" smtClean="0"/>
              <a:t>Algoritmaları</a:t>
            </a: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2325474"/>
          </a:xfrm>
        </p:spPr>
        <p:txBody>
          <a:bodyPr>
            <a:normAutofit fontScale="92500" lnSpcReduction="20000"/>
          </a:bodyPr>
          <a:lstStyle/>
          <a:p>
            <a:r>
              <a:rPr lang="tr-TR" b="1" dirty="0" smtClean="0"/>
              <a:t>Prof. Dr. A. Egemen YILMAZ</a:t>
            </a:r>
          </a:p>
          <a:p>
            <a:r>
              <a:rPr lang="tr-TR" dirty="0" smtClean="0"/>
              <a:t>Ankara Üniversitesi</a:t>
            </a:r>
          </a:p>
          <a:p>
            <a:r>
              <a:rPr lang="tr-TR" dirty="0" smtClean="0"/>
              <a:t> </a:t>
            </a:r>
          </a:p>
          <a:p>
            <a:r>
              <a:rPr lang="tr-TR" dirty="0" smtClean="0"/>
              <a:t>Mühendislik Fakültesi Elektrik-Elektronik Mühendisliği Bölümü</a:t>
            </a:r>
          </a:p>
          <a:p>
            <a:r>
              <a:rPr lang="tr-TR" dirty="0"/>
              <a:t>Mühendislik Fakültesi </a:t>
            </a:r>
            <a:r>
              <a:rPr lang="tr-TR" dirty="0" smtClean="0"/>
              <a:t>Yazılım Mühendisliği Bölümü</a:t>
            </a:r>
          </a:p>
          <a:p>
            <a:r>
              <a:rPr lang="tr-TR" dirty="0" smtClean="0"/>
              <a:t>Fen Bilimleri Enstitüsü Disiplinler Arası Yapay Zeka Teknolojileri Ana Bilim Dalı</a:t>
            </a:r>
          </a:p>
          <a:p>
            <a:r>
              <a:rPr lang="tr-TR" dirty="0" smtClean="0"/>
              <a:t>Akıllı Sistemler ve Teknolojiler Uygulama ve Araştırma Merkezi (ASTAM)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4963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132824" y="1556792"/>
            <a:ext cx="8490148" cy="4724400"/>
          </a:xfrm>
          <a:noFill/>
        </p:spPr>
        <p:txBody>
          <a:bodyPr>
            <a:normAutofit lnSpcReduction="10000"/>
          </a:bodyPr>
          <a:lstStyle/>
          <a:p>
            <a:r>
              <a:rPr lang="tr-TR" sz="2000" dirty="0"/>
              <a:t>Çoklu Doğrusal Regresyon Modeli; </a:t>
            </a:r>
          </a:p>
          <a:p>
            <a:pPr marL="0" indent="0">
              <a:buNone/>
            </a:pPr>
            <a:r>
              <a:rPr lang="tr-TR" sz="2000" dirty="0"/>
              <a:t>	y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 </a:t>
            </a:r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 +</a:t>
            </a:r>
            <a:r>
              <a:rPr lang="el-GR" sz="2000" dirty="0"/>
              <a:t> β</a:t>
            </a:r>
            <a:r>
              <a:rPr lang="tr-TR" sz="2000" baseline="-25000" dirty="0"/>
              <a:t>2 </a:t>
            </a:r>
            <a:r>
              <a:rPr lang="tr-TR" sz="2000" dirty="0"/>
              <a:t>x</a:t>
            </a:r>
            <a:r>
              <a:rPr lang="tr-TR" sz="2000" baseline="-25000" dirty="0"/>
              <a:t>2</a:t>
            </a:r>
            <a:r>
              <a:rPr lang="tr-TR" sz="2000" dirty="0"/>
              <a:t> + … + </a:t>
            </a:r>
            <a:r>
              <a:rPr lang="el-GR" sz="2000" dirty="0"/>
              <a:t>β</a:t>
            </a:r>
            <a:r>
              <a:rPr lang="tr-TR" sz="2000" baseline="-25000" dirty="0"/>
              <a:t>p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el-GR" sz="2000" baseline="-25000" dirty="0"/>
              <a:t> </a:t>
            </a:r>
            <a:r>
              <a:rPr lang="tr-TR" sz="2000" dirty="0"/>
              <a:t>+</a:t>
            </a:r>
            <a:r>
              <a:rPr lang="el-GR" sz="2000" dirty="0"/>
              <a:t> ε</a:t>
            </a:r>
            <a:endParaRPr lang="tr-TR" sz="2000" dirty="0"/>
          </a:p>
          <a:p>
            <a:endParaRPr lang="tr-TR" sz="2000" dirty="0"/>
          </a:p>
          <a:p>
            <a:r>
              <a:rPr lang="tr-TR" sz="2000" dirty="0"/>
              <a:t>y: Bağımlı (açıklanan) değişken</a:t>
            </a:r>
          </a:p>
          <a:p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, x</a:t>
            </a:r>
            <a:r>
              <a:rPr lang="tr-TR" sz="2000" baseline="-25000" dirty="0"/>
              <a:t>2</a:t>
            </a:r>
            <a:r>
              <a:rPr lang="tr-TR" sz="2000" dirty="0"/>
              <a:t>, …,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tr-TR" sz="2000" dirty="0"/>
              <a:t> : Bağımsız (açıklayıcı) değişkenler </a:t>
            </a:r>
          </a:p>
          <a:p>
            <a:endParaRPr lang="tr-TR" sz="2000" dirty="0"/>
          </a:p>
          <a:p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Sabit değer; tüm </a:t>
            </a:r>
            <a:r>
              <a:rPr lang="tr-TR" sz="2000" dirty="0" err="1"/>
              <a:t>x</a:t>
            </a:r>
            <a:r>
              <a:rPr lang="tr-TR" sz="2000" baseline="-25000" dirty="0" err="1"/>
              <a:t>i</a:t>
            </a:r>
            <a:r>
              <a:rPr lang="tr-TR" sz="2000" dirty="0" err="1"/>
              <a:t>’ler</a:t>
            </a:r>
            <a:r>
              <a:rPr lang="tr-TR" sz="2000" dirty="0"/>
              <a:t> = 0 olduğunda y’nin aldığı değer </a:t>
            </a:r>
          </a:p>
          <a:p>
            <a:r>
              <a:rPr lang="el-GR" sz="2000" dirty="0"/>
              <a:t>β</a:t>
            </a:r>
            <a:r>
              <a:rPr lang="tr-TR" sz="2000" baseline="-25000" dirty="0"/>
              <a:t>i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 err="1"/>
              <a:t>i’inci</a:t>
            </a:r>
            <a:r>
              <a:rPr lang="tr-TR" sz="2000" dirty="0"/>
              <a:t> regresyon katsayısı; </a:t>
            </a:r>
            <a:r>
              <a:rPr lang="tr-TR" sz="2000" dirty="0" err="1"/>
              <a:t>i’inci</a:t>
            </a:r>
            <a:r>
              <a:rPr lang="tr-TR" sz="2000" dirty="0"/>
              <a:t> bağımsız değişken olan </a:t>
            </a:r>
            <a:r>
              <a:rPr lang="tr-TR" sz="2000" dirty="0" err="1"/>
              <a:t>x</a:t>
            </a:r>
            <a:r>
              <a:rPr lang="tr-TR" sz="2000" baseline="-25000" dirty="0" err="1"/>
              <a:t>i</a:t>
            </a:r>
            <a:r>
              <a:rPr lang="tr-TR" sz="2000" dirty="0" err="1"/>
              <a:t>’deki</a:t>
            </a:r>
            <a:r>
              <a:rPr lang="tr-TR" sz="2000" dirty="0"/>
              <a:t> 1 birim değişime karşılık, bağımlı değişkende meydana gelecek değişmeyi ifade eder</a:t>
            </a:r>
          </a:p>
          <a:p>
            <a:r>
              <a:rPr lang="el-GR" sz="2000" dirty="0"/>
              <a:t>ε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Rastlantısal hata terimi; bağımlı değişkenin belli bir hata içerdiği varsayılır, bağımsız değişkende hata yoktur 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2689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100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306" y="5843152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D. </a:t>
            </a:r>
            <a:r>
              <a:rPr lang="tr-TR" dirty="0" err="1" smtClean="0"/>
              <a:t>Wahl</a:t>
            </a:r>
            <a:r>
              <a:rPr lang="tr-TR" dirty="0" smtClean="0"/>
              <a:t>, </a:t>
            </a:r>
            <a:r>
              <a:rPr lang="en-US" dirty="0"/>
              <a:t>I support vector machines and so should you</a:t>
            </a:r>
            <a:r>
              <a:rPr lang="tr-TR" dirty="0" smtClean="0"/>
              <a:t>, </a:t>
            </a:r>
            <a:r>
              <a:rPr lang="tr-TR" dirty="0" smtClean="0">
                <a:hlinkClick r:id="rId2"/>
              </a:rPr>
              <a:t>https://towardsdatascience.com/i-support-vector-machines-and-so-should-you-7af122b6748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56" y="1191776"/>
            <a:ext cx="6093279" cy="45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101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334" y="5377787"/>
            <a:ext cx="8785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Kaynak: </a:t>
            </a:r>
            <a:br>
              <a:rPr lang="tr-TR" dirty="0"/>
            </a:br>
            <a:r>
              <a:rPr lang="tr-TR" dirty="0" smtClean="0"/>
              <a:t>L. </a:t>
            </a:r>
            <a:r>
              <a:rPr lang="tr-TR" dirty="0" err="1" smtClean="0"/>
              <a:t>Schultebraucks</a:t>
            </a:r>
            <a:r>
              <a:rPr lang="tr-TR" dirty="0" smtClean="0"/>
              <a:t>, </a:t>
            </a:r>
            <a:r>
              <a:rPr lang="en-US" dirty="0" smtClean="0"/>
              <a:t>Introduction </a:t>
            </a:r>
            <a:r>
              <a:rPr lang="en-US" dirty="0"/>
              <a:t>to Support Vector </a:t>
            </a:r>
            <a:r>
              <a:rPr lang="en-US" dirty="0" smtClean="0"/>
              <a:t>Machines</a:t>
            </a:r>
            <a:r>
              <a:rPr lang="tr-TR" dirty="0" smtClean="0"/>
              <a:t>,</a:t>
            </a:r>
            <a:endParaRPr lang="en-US" dirty="0"/>
          </a:p>
          <a:p>
            <a:r>
              <a:rPr lang="tr-TR" dirty="0" smtClean="0"/>
              <a:t> </a:t>
            </a:r>
            <a:r>
              <a:rPr lang="tr-TR" dirty="0">
                <a:hlinkClick r:id="rId2"/>
              </a:rPr>
              <a:t>https://medium.com/@</a:t>
            </a:r>
            <a:r>
              <a:rPr lang="tr-TR" dirty="0" smtClean="0">
                <a:hlinkClick r:id="rId2"/>
              </a:rPr>
              <a:t>LSchultebraucks/introduction-to-support-vector-machines-9f8161ae2fcb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17410" name="Picture 2" descr="Introduction to Support Vector Machines | by Lasse Schultebrauck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03" y="1640568"/>
            <a:ext cx="67532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102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334" y="5377787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Kaynak: </a:t>
            </a:r>
            <a:r>
              <a:rPr lang="tr-TR" dirty="0" smtClean="0"/>
              <a:t>S. </a:t>
            </a:r>
            <a:r>
              <a:rPr lang="tr-TR" dirty="0" err="1" smtClean="0"/>
              <a:t>Premanand</a:t>
            </a:r>
            <a:r>
              <a:rPr lang="tr-TR" dirty="0" smtClean="0"/>
              <a:t>,</a:t>
            </a:r>
            <a:r>
              <a:rPr lang="tr-TR" b="1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A-Z guide to Support Vector </a:t>
            </a:r>
            <a:r>
              <a:rPr lang="en-US" dirty="0" smtClean="0"/>
              <a:t>Machine</a:t>
            </a:r>
            <a:r>
              <a:rPr lang="tr-TR" dirty="0" smtClean="0"/>
              <a:t>,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hlinkClick r:id="rId2"/>
              </a:rPr>
              <a:t>https://www.analyticsvidhya.com/blog/2021/06/support-vector-machine-better-understanding</a:t>
            </a:r>
            <a:r>
              <a:rPr lang="tr-TR" dirty="0" smtClean="0">
                <a:hlinkClick r:id="rId2"/>
              </a:rPr>
              <a:t>/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19458" name="Picture 2" descr="https://editor.analyticsvidhya.com/uploads/21283SVM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1210249"/>
            <a:ext cx="9176204" cy="39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65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103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334" y="5377787"/>
            <a:ext cx="8785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Kaynak: </a:t>
            </a:r>
            <a:br>
              <a:rPr lang="tr-TR" dirty="0"/>
            </a:br>
            <a:r>
              <a:rPr lang="tr-TR" dirty="0" smtClean="0"/>
              <a:t>L. </a:t>
            </a:r>
            <a:r>
              <a:rPr lang="tr-TR" dirty="0" err="1" smtClean="0"/>
              <a:t>Schultebraucks</a:t>
            </a:r>
            <a:r>
              <a:rPr lang="tr-TR" dirty="0" smtClean="0"/>
              <a:t>, </a:t>
            </a:r>
            <a:r>
              <a:rPr lang="en-US" dirty="0" smtClean="0"/>
              <a:t>Introduction </a:t>
            </a:r>
            <a:r>
              <a:rPr lang="en-US" dirty="0"/>
              <a:t>to Support Vector </a:t>
            </a:r>
            <a:r>
              <a:rPr lang="en-US" dirty="0" smtClean="0"/>
              <a:t>Machines</a:t>
            </a:r>
            <a:r>
              <a:rPr lang="tr-TR" dirty="0" smtClean="0"/>
              <a:t>,</a:t>
            </a:r>
            <a:endParaRPr lang="en-US" dirty="0"/>
          </a:p>
          <a:p>
            <a:r>
              <a:rPr lang="tr-TR" dirty="0" smtClean="0"/>
              <a:t> </a:t>
            </a:r>
            <a:r>
              <a:rPr lang="tr-TR" dirty="0">
                <a:hlinkClick r:id="rId2"/>
              </a:rPr>
              <a:t>https://medium.com/@</a:t>
            </a:r>
            <a:r>
              <a:rPr lang="tr-TR" dirty="0" smtClean="0">
                <a:hlinkClick r:id="rId2"/>
              </a:rPr>
              <a:t>LSchultebraucks/introduction-to-support-vector-machines-9f8161ae2fcb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18434" name="Picture 2" descr="https://miro.medium.com/max/719/0*ERXjdJOss5oKLGm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59" y="1467305"/>
            <a:ext cx="7503666" cy="382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543" y="2547257"/>
            <a:ext cx="207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Kernel</a:t>
            </a:r>
            <a:r>
              <a:rPr lang="tr-TR" sz="2400" dirty="0" smtClean="0"/>
              <a:t> Hilesi</a:t>
            </a:r>
          </a:p>
          <a:p>
            <a:r>
              <a:rPr lang="tr-TR" sz="2400" dirty="0" smtClean="0"/>
              <a:t>(</a:t>
            </a:r>
            <a:r>
              <a:rPr lang="tr-TR" sz="2400" i="1" dirty="0" err="1" smtClean="0"/>
              <a:t>Kernel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Trick</a:t>
            </a:r>
            <a:r>
              <a:rPr lang="tr-TR" sz="2400" dirty="0" smtClean="0"/>
              <a:t>)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2181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104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306" y="5843152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D. </a:t>
            </a:r>
            <a:r>
              <a:rPr lang="tr-TR" dirty="0" err="1" smtClean="0"/>
              <a:t>Wahl</a:t>
            </a:r>
            <a:r>
              <a:rPr lang="tr-TR" dirty="0" smtClean="0"/>
              <a:t>, </a:t>
            </a:r>
            <a:r>
              <a:rPr lang="en-US" dirty="0"/>
              <a:t>I support vector machines and so should you</a:t>
            </a:r>
            <a:r>
              <a:rPr lang="tr-TR" dirty="0" smtClean="0"/>
              <a:t>, </a:t>
            </a:r>
            <a:r>
              <a:rPr lang="tr-TR" dirty="0" smtClean="0">
                <a:hlinkClick r:id="rId2"/>
              </a:rPr>
              <a:t>https://towardsdatascience.com/i-support-vector-machines-and-so-should-you-7af122b6748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424543" y="2547257"/>
            <a:ext cx="207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Kernel</a:t>
            </a:r>
            <a:r>
              <a:rPr lang="tr-TR" sz="2400" dirty="0" smtClean="0"/>
              <a:t> Hilesi</a:t>
            </a:r>
          </a:p>
          <a:p>
            <a:r>
              <a:rPr lang="tr-TR" sz="2400" dirty="0" smtClean="0"/>
              <a:t>(</a:t>
            </a:r>
            <a:r>
              <a:rPr lang="tr-TR" sz="2400" i="1" dirty="0" err="1" smtClean="0"/>
              <a:t>Kernel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Trick</a:t>
            </a:r>
            <a:r>
              <a:rPr lang="tr-TR" sz="2400" dirty="0" smtClean="0"/>
              <a:t>)</a:t>
            </a:r>
            <a:endParaRPr lang="tr-TR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85" y="1191777"/>
            <a:ext cx="6101443" cy="45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334" y="5377787"/>
            <a:ext cx="8785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</a:t>
            </a:r>
            <a:br>
              <a:rPr lang="tr-TR" dirty="0" smtClean="0"/>
            </a:br>
            <a:r>
              <a:rPr lang="en-US" dirty="0"/>
              <a:t>Support Vector Machine (SVM) Tutorial: Learning SVMs From </a:t>
            </a:r>
            <a:r>
              <a:rPr lang="en-US" dirty="0" smtClean="0"/>
              <a:t>Examples</a:t>
            </a:r>
            <a:r>
              <a:rPr lang="tr-TR" dirty="0" smtClean="0"/>
              <a:t>,</a:t>
            </a:r>
            <a:endParaRPr lang="en-US" dirty="0"/>
          </a:p>
          <a:p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</a:t>
            </a:r>
            <a:r>
              <a:rPr lang="tr-TR" dirty="0" smtClean="0">
                <a:hlinkClick r:id="rId2"/>
              </a:rPr>
              <a:t>www.kdnuggets.com/2017/08/support-vector-machines-learning-svms-examples.html/2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2" name="TextBox 1"/>
          <p:cNvSpPr txBox="1"/>
          <p:nvPr/>
        </p:nvSpPr>
        <p:spPr>
          <a:xfrm>
            <a:off x="416379" y="1367065"/>
            <a:ext cx="207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Kernel</a:t>
            </a:r>
            <a:r>
              <a:rPr lang="tr-TR" sz="2400" dirty="0" smtClean="0"/>
              <a:t> Hilesi</a:t>
            </a:r>
          </a:p>
          <a:p>
            <a:r>
              <a:rPr lang="tr-TR" sz="2400" dirty="0" smtClean="0"/>
              <a:t>(</a:t>
            </a:r>
            <a:r>
              <a:rPr lang="tr-TR" sz="2400" i="1" dirty="0" err="1" smtClean="0"/>
              <a:t>Kernel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Trick</a:t>
            </a:r>
            <a:r>
              <a:rPr lang="tr-TR" sz="2400" dirty="0" smtClean="0"/>
              <a:t>)</a:t>
            </a:r>
            <a:endParaRPr lang="tr-TR" sz="2400" dirty="0"/>
          </a:p>
        </p:txBody>
      </p:sp>
      <p:pic>
        <p:nvPicPr>
          <p:cNvPr id="25602" name="Picture 2" descr="https://cdn-images-1.medium.com/max/800/0*P0ZmbVFYDZZIZ0c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694" y="1067109"/>
            <a:ext cx="5681263" cy="441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cdn-images-1.medium.com/max/800/0*PvZxA_odLsawXG1u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53" y="2710438"/>
            <a:ext cx="2025105" cy="166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4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334" y="5377787"/>
            <a:ext cx="8785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</a:t>
            </a:r>
            <a:br>
              <a:rPr lang="tr-TR" dirty="0" smtClean="0"/>
            </a:br>
            <a:r>
              <a:rPr lang="en-US" dirty="0"/>
              <a:t>Support Vector Machine (SVM) Tutorial: Learning SVMs From </a:t>
            </a:r>
            <a:r>
              <a:rPr lang="en-US" dirty="0" smtClean="0"/>
              <a:t>Examples</a:t>
            </a:r>
            <a:r>
              <a:rPr lang="tr-TR" dirty="0" smtClean="0"/>
              <a:t>,</a:t>
            </a:r>
            <a:endParaRPr lang="en-US" dirty="0"/>
          </a:p>
          <a:p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</a:t>
            </a:r>
            <a:r>
              <a:rPr lang="tr-TR" dirty="0" smtClean="0">
                <a:hlinkClick r:id="rId2"/>
              </a:rPr>
              <a:t>www.kdnuggets.com/2017/08/support-vector-machines-learning-svms-examples.html/2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2" name="TextBox 1"/>
          <p:cNvSpPr txBox="1"/>
          <p:nvPr/>
        </p:nvSpPr>
        <p:spPr>
          <a:xfrm>
            <a:off x="416379" y="1367065"/>
            <a:ext cx="207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Kernel</a:t>
            </a:r>
            <a:r>
              <a:rPr lang="tr-TR" sz="2400" dirty="0" smtClean="0"/>
              <a:t> Hilesi</a:t>
            </a:r>
          </a:p>
          <a:p>
            <a:r>
              <a:rPr lang="tr-TR" sz="2400" dirty="0" smtClean="0"/>
              <a:t>(</a:t>
            </a:r>
            <a:r>
              <a:rPr lang="tr-TR" sz="2400" i="1" dirty="0" err="1" smtClean="0"/>
              <a:t>Kernel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Trick</a:t>
            </a:r>
            <a:r>
              <a:rPr lang="tr-TR" sz="2400" dirty="0" smtClean="0"/>
              <a:t>)</a:t>
            </a:r>
            <a:endParaRPr lang="tr-TR" sz="2400" dirty="0"/>
          </a:p>
        </p:txBody>
      </p:sp>
      <p:pic>
        <p:nvPicPr>
          <p:cNvPr id="7" name="Picture 4" descr="https://cdn-images-1.medium.com/max/800/0*PvZxA_odLsawXG1u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53" y="2710438"/>
            <a:ext cx="2025105" cy="166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832" y="688539"/>
            <a:ext cx="69151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9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334" y="5377787"/>
            <a:ext cx="8785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</a:t>
            </a:r>
            <a:br>
              <a:rPr lang="tr-TR" dirty="0" smtClean="0"/>
            </a:br>
            <a:r>
              <a:rPr lang="en-US" dirty="0"/>
              <a:t>Support Vector Machine (SVM) Tutorial: Learning SVMs From </a:t>
            </a:r>
            <a:r>
              <a:rPr lang="en-US" dirty="0" smtClean="0"/>
              <a:t>Examples</a:t>
            </a:r>
            <a:r>
              <a:rPr lang="tr-TR" dirty="0" smtClean="0"/>
              <a:t>,</a:t>
            </a:r>
            <a:endParaRPr lang="en-US" dirty="0"/>
          </a:p>
          <a:p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</a:t>
            </a:r>
            <a:r>
              <a:rPr lang="tr-TR" dirty="0" smtClean="0">
                <a:hlinkClick r:id="rId2"/>
              </a:rPr>
              <a:t>www.kdnuggets.com/2017/08/support-vector-machines-learning-svms-examples.html/2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2" name="TextBox 1"/>
          <p:cNvSpPr txBox="1"/>
          <p:nvPr/>
        </p:nvSpPr>
        <p:spPr>
          <a:xfrm>
            <a:off x="416379" y="1367065"/>
            <a:ext cx="207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Kernel</a:t>
            </a:r>
            <a:r>
              <a:rPr lang="tr-TR" sz="2400" dirty="0" smtClean="0"/>
              <a:t> Hilesi</a:t>
            </a:r>
          </a:p>
          <a:p>
            <a:r>
              <a:rPr lang="tr-TR" sz="2400" dirty="0" smtClean="0"/>
              <a:t>(</a:t>
            </a:r>
            <a:r>
              <a:rPr lang="tr-TR" sz="2400" i="1" dirty="0" err="1" smtClean="0"/>
              <a:t>Kernel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Trick</a:t>
            </a:r>
            <a:r>
              <a:rPr lang="tr-TR" sz="2400" dirty="0" smtClean="0"/>
              <a:t>)</a:t>
            </a:r>
            <a:endParaRPr lang="tr-TR" sz="2400" dirty="0"/>
          </a:p>
        </p:txBody>
      </p:sp>
      <p:pic>
        <p:nvPicPr>
          <p:cNvPr id="7" name="Picture 4" descr="https://cdn-images-1.medium.com/max/800/0*PvZxA_odLsawXG1u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53" y="2710438"/>
            <a:ext cx="2025105" cy="166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65" y="688539"/>
            <a:ext cx="69056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334" y="5377787"/>
            <a:ext cx="8785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</a:t>
            </a:r>
            <a:br>
              <a:rPr lang="tr-TR" dirty="0" smtClean="0"/>
            </a:br>
            <a:r>
              <a:rPr lang="en-US" dirty="0"/>
              <a:t>Support Vector Machine (SVM) Tutorial: Learning SVMs From </a:t>
            </a:r>
            <a:r>
              <a:rPr lang="en-US" dirty="0" smtClean="0"/>
              <a:t>Examples</a:t>
            </a:r>
            <a:r>
              <a:rPr lang="tr-TR" dirty="0" smtClean="0"/>
              <a:t>,</a:t>
            </a:r>
            <a:endParaRPr lang="en-US" dirty="0"/>
          </a:p>
          <a:p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</a:t>
            </a:r>
            <a:r>
              <a:rPr lang="tr-TR" dirty="0" smtClean="0">
                <a:hlinkClick r:id="rId2"/>
              </a:rPr>
              <a:t>www.kdnuggets.com/2017/08/support-vector-machines-learning-svms-examples.html/2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2" name="TextBox 1"/>
          <p:cNvSpPr txBox="1"/>
          <p:nvPr/>
        </p:nvSpPr>
        <p:spPr>
          <a:xfrm>
            <a:off x="416379" y="1367065"/>
            <a:ext cx="207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Kernel</a:t>
            </a:r>
            <a:r>
              <a:rPr lang="tr-TR" sz="2400" dirty="0" smtClean="0"/>
              <a:t> Hilesi</a:t>
            </a:r>
          </a:p>
          <a:p>
            <a:r>
              <a:rPr lang="tr-TR" sz="2400" dirty="0" smtClean="0"/>
              <a:t>(</a:t>
            </a:r>
            <a:r>
              <a:rPr lang="tr-TR" sz="2400" i="1" dirty="0" err="1" smtClean="0"/>
              <a:t>Kernel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Trick</a:t>
            </a:r>
            <a:r>
              <a:rPr lang="tr-TR" sz="2400" dirty="0" smtClean="0"/>
              <a:t>)</a:t>
            </a:r>
            <a:endParaRPr lang="tr-TR" sz="2400" dirty="0"/>
          </a:p>
        </p:txBody>
      </p:sp>
      <p:pic>
        <p:nvPicPr>
          <p:cNvPr id="7" name="Picture 4" descr="https://cdn-images-1.medium.com/max/800/0*PvZxA_odLsawXG1u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53" y="2710438"/>
            <a:ext cx="2025105" cy="166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https://cdn-images-1.medium.com/max/800/1*PO7m4cZeP7p96gOJK3WDT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39" y="775607"/>
            <a:ext cx="6134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60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306" y="5843152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D. </a:t>
            </a:r>
            <a:r>
              <a:rPr lang="tr-TR" dirty="0" err="1" smtClean="0"/>
              <a:t>Wahl</a:t>
            </a:r>
            <a:r>
              <a:rPr lang="tr-TR" dirty="0" smtClean="0"/>
              <a:t>, </a:t>
            </a:r>
            <a:r>
              <a:rPr lang="en-US" dirty="0"/>
              <a:t>I support vector machines and so should you</a:t>
            </a:r>
            <a:r>
              <a:rPr lang="tr-TR" dirty="0" smtClean="0"/>
              <a:t>, </a:t>
            </a:r>
            <a:r>
              <a:rPr lang="tr-TR" dirty="0" smtClean="0">
                <a:hlinkClick r:id="rId2"/>
              </a:rPr>
              <a:t>https://towardsdatascience.com/i-support-vector-machines-and-so-should-you-7af122b6748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6" name="TextBox 5"/>
          <p:cNvSpPr txBox="1"/>
          <p:nvPr/>
        </p:nvSpPr>
        <p:spPr>
          <a:xfrm>
            <a:off x="424543" y="2547257"/>
            <a:ext cx="2074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Kernel</a:t>
            </a:r>
            <a:r>
              <a:rPr lang="tr-TR" sz="2400" dirty="0" smtClean="0"/>
              <a:t> Hilesi</a:t>
            </a:r>
          </a:p>
          <a:p>
            <a:r>
              <a:rPr lang="tr-TR" sz="2400" dirty="0" smtClean="0"/>
              <a:t>(</a:t>
            </a:r>
            <a:r>
              <a:rPr lang="tr-TR" sz="2400" i="1" dirty="0" err="1" smtClean="0"/>
              <a:t>Kernel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Trick</a:t>
            </a:r>
            <a:r>
              <a:rPr lang="tr-TR" sz="2400" dirty="0" smtClean="0"/>
              <a:t>)</a:t>
            </a:r>
            <a:endParaRPr lang="tr-TR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71" y="1181702"/>
            <a:ext cx="6090558" cy="45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026688" y="1556792"/>
            <a:ext cx="8490148" cy="4724400"/>
          </a:xfrm>
          <a:noFill/>
        </p:spPr>
        <p:txBody>
          <a:bodyPr>
            <a:normAutofit lnSpcReduction="10000"/>
          </a:bodyPr>
          <a:lstStyle/>
          <a:p>
            <a:r>
              <a:rPr lang="tr-TR" sz="2000" dirty="0"/>
              <a:t>Çoklu Doğrusal Regresyon Modeli; </a:t>
            </a:r>
          </a:p>
          <a:p>
            <a:pPr marL="0" indent="0">
              <a:buNone/>
            </a:pPr>
            <a:r>
              <a:rPr lang="tr-TR" sz="2000" dirty="0"/>
              <a:t>	y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 </a:t>
            </a:r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 +</a:t>
            </a:r>
            <a:r>
              <a:rPr lang="el-GR" sz="2000" dirty="0"/>
              <a:t> β</a:t>
            </a:r>
            <a:r>
              <a:rPr lang="tr-TR" sz="2000" baseline="-25000" dirty="0"/>
              <a:t>2 </a:t>
            </a:r>
            <a:r>
              <a:rPr lang="tr-TR" sz="2000" dirty="0"/>
              <a:t>x</a:t>
            </a:r>
            <a:r>
              <a:rPr lang="tr-TR" sz="2000" baseline="-25000" dirty="0"/>
              <a:t>2</a:t>
            </a:r>
            <a:r>
              <a:rPr lang="tr-TR" sz="2000" dirty="0"/>
              <a:t> + … + </a:t>
            </a:r>
            <a:r>
              <a:rPr lang="el-GR" sz="2000" dirty="0"/>
              <a:t>β</a:t>
            </a:r>
            <a:r>
              <a:rPr lang="tr-TR" sz="2000" baseline="-25000" dirty="0"/>
              <a:t>p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el-GR" sz="2000" baseline="-25000" dirty="0"/>
              <a:t> </a:t>
            </a:r>
            <a:r>
              <a:rPr lang="tr-TR" sz="2000" dirty="0"/>
              <a:t>+</a:t>
            </a:r>
            <a:r>
              <a:rPr lang="el-GR" sz="2000" dirty="0"/>
              <a:t> ε</a:t>
            </a:r>
            <a:endParaRPr lang="tr-TR" sz="2000" dirty="0"/>
          </a:p>
          <a:p>
            <a:pPr marL="0" indent="0">
              <a:buNone/>
            </a:pPr>
            <a:r>
              <a:rPr lang="tr-TR" sz="2000" dirty="0">
                <a:solidFill>
                  <a:srgbClr val="FF0000"/>
                </a:solidFill>
              </a:rPr>
              <a:t>ÖRNEK:</a:t>
            </a:r>
          </a:p>
          <a:p>
            <a:r>
              <a:rPr lang="tr-TR" sz="2000" dirty="0"/>
              <a:t>y: Bağımlı (açıklanan) değişken; </a:t>
            </a:r>
            <a:r>
              <a:rPr lang="tr-TR" sz="2000" dirty="0">
                <a:solidFill>
                  <a:srgbClr val="FF0000"/>
                </a:solidFill>
              </a:rPr>
              <a:t>kişinin her ayki ağırlık artışı</a:t>
            </a:r>
          </a:p>
          <a:p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, x</a:t>
            </a:r>
            <a:r>
              <a:rPr lang="tr-TR" sz="2000" baseline="-25000" dirty="0"/>
              <a:t>2</a:t>
            </a:r>
            <a:r>
              <a:rPr lang="tr-TR" sz="2000" dirty="0"/>
              <a:t>, …,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tr-TR" sz="2000" dirty="0"/>
              <a:t> : Bağımsız (açıklayıcı) değişkenler; </a:t>
            </a:r>
            <a:r>
              <a:rPr lang="tr-TR" sz="2000" dirty="0">
                <a:solidFill>
                  <a:srgbClr val="FF0000"/>
                </a:solidFill>
              </a:rPr>
              <a:t>kişinin günlük aldığı kalori miktarı; kişinin yaşı</a:t>
            </a:r>
          </a:p>
          <a:p>
            <a:endParaRPr lang="tr-TR" sz="2000" dirty="0"/>
          </a:p>
          <a:p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Sabit değer; tüm </a:t>
            </a:r>
            <a:r>
              <a:rPr lang="tr-TR" sz="2000" dirty="0" err="1"/>
              <a:t>x</a:t>
            </a:r>
            <a:r>
              <a:rPr lang="tr-TR" sz="2000" baseline="-25000" dirty="0" err="1"/>
              <a:t>i</a:t>
            </a:r>
            <a:r>
              <a:rPr lang="tr-TR" sz="2000" dirty="0" err="1"/>
              <a:t>’ler</a:t>
            </a:r>
            <a:r>
              <a:rPr lang="tr-TR" sz="2000" dirty="0"/>
              <a:t> = 0 olduğunda y’nin aldığı değer </a:t>
            </a:r>
          </a:p>
          <a:p>
            <a:r>
              <a:rPr lang="el-GR" sz="2000" dirty="0"/>
              <a:t>β</a:t>
            </a:r>
            <a:r>
              <a:rPr lang="tr-TR" sz="2000" baseline="-25000" dirty="0"/>
              <a:t>i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 err="1"/>
              <a:t>i’inci</a:t>
            </a:r>
            <a:r>
              <a:rPr lang="tr-TR" sz="2000" dirty="0"/>
              <a:t> regresyon katsayısı; </a:t>
            </a:r>
            <a:r>
              <a:rPr lang="tr-TR" sz="2000" dirty="0" err="1"/>
              <a:t>i’inci</a:t>
            </a:r>
            <a:r>
              <a:rPr lang="tr-TR" sz="2000" dirty="0"/>
              <a:t> bağımsız değişken olan </a:t>
            </a:r>
            <a:r>
              <a:rPr lang="tr-TR" sz="2000" dirty="0" err="1"/>
              <a:t>x</a:t>
            </a:r>
            <a:r>
              <a:rPr lang="tr-TR" sz="2000" baseline="-25000" dirty="0" err="1"/>
              <a:t>i</a:t>
            </a:r>
            <a:r>
              <a:rPr lang="tr-TR" sz="2000" dirty="0" err="1"/>
              <a:t>’deki</a:t>
            </a:r>
            <a:r>
              <a:rPr lang="tr-TR" sz="2000" dirty="0"/>
              <a:t> 1 birim değişime karşılık, bağımlı değişkende meydana gelecek değişmeyi ifade eder</a:t>
            </a:r>
          </a:p>
          <a:p>
            <a:r>
              <a:rPr lang="el-GR" sz="2000" dirty="0"/>
              <a:t>ε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Rastlantısal hata terimi; bağımlı değişkenin belli bir hata içerdiği varsayılır, bağımsız değişkende hata yoktur 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68276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306" y="5843152"/>
            <a:ext cx="8785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</a:t>
            </a:r>
            <a:r>
              <a:rPr lang="tr-TR" dirty="0" smtClean="0"/>
              <a:t>: B. Uğur, Destek Vektör Makinesi, </a:t>
            </a:r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burakugur.medium.com/destek-vekt%C3%B6r-makinesi-svm-f07f57f0a641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k-D </a:t>
            </a:r>
            <a:r>
              <a:rPr lang="tr-TR" sz="3200" dirty="0" err="1" smtClean="0">
                <a:latin typeface="Tahoma" pitchFamily="34" charset="0"/>
              </a:rPr>
              <a:t>Tree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306" y="5843152"/>
            <a:ext cx="878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</a:t>
            </a:r>
            <a:r>
              <a:rPr lang="tr-TR" dirty="0" smtClean="0"/>
              <a:t>: Y. </a:t>
            </a:r>
            <a:r>
              <a:rPr lang="tr-TR" dirty="0"/>
              <a:t>Hu, </a:t>
            </a:r>
            <a:r>
              <a:rPr lang="tr-TR" dirty="0">
                <a:hlinkClick r:id="rId2"/>
              </a:rPr>
              <a:t>https://yasenh.github.io/post/kd-tree</a:t>
            </a:r>
            <a:r>
              <a:rPr lang="tr-TR" dirty="0" smtClean="0">
                <a:hlinkClick r:id="rId2"/>
              </a:rPr>
              <a:t>/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0482" name="Picture 2" descr="K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3" y="119177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KD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68" y="119177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7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k-D </a:t>
            </a:r>
            <a:r>
              <a:rPr lang="tr-TR" sz="3200" dirty="0" err="1" smtClean="0">
                <a:latin typeface="Tahoma" pitchFamily="34" charset="0"/>
              </a:rPr>
              <a:t>Tree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306" y="5843152"/>
            <a:ext cx="878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</a:t>
            </a:r>
            <a:r>
              <a:rPr lang="tr-TR" dirty="0" smtClean="0"/>
              <a:t>: Y. </a:t>
            </a:r>
            <a:r>
              <a:rPr lang="tr-TR" dirty="0"/>
              <a:t>Hu, </a:t>
            </a:r>
            <a:r>
              <a:rPr lang="tr-TR" dirty="0">
                <a:hlinkClick r:id="rId2"/>
              </a:rPr>
              <a:t>https://yasenh.github.io/post/kd-tree</a:t>
            </a:r>
            <a:r>
              <a:rPr lang="tr-TR" dirty="0" smtClean="0">
                <a:hlinkClick r:id="rId2"/>
              </a:rPr>
              <a:t>/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36" y="567417"/>
            <a:ext cx="5248275" cy="5248275"/>
          </a:xfrm>
          <a:prstGeom prst="rect">
            <a:avLst/>
          </a:prstGeom>
        </p:spPr>
      </p:pic>
      <p:pic>
        <p:nvPicPr>
          <p:cNvPr id="22530" name="Picture 2" descr="https://yasenh.github.io/post/kd-tree/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413" y="2069432"/>
            <a:ext cx="4561105" cy="218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8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Karar Ağacı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948" y="6211669"/>
            <a:ext cx="8788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/>
              <a:t>Kaynak: </a:t>
            </a:r>
            <a:r>
              <a:rPr lang="tr-TR" sz="1600" dirty="0" smtClean="0"/>
              <a:t>T. </a:t>
            </a:r>
            <a:r>
              <a:rPr lang="tr-TR" sz="1600" dirty="0" err="1" smtClean="0"/>
              <a:t>Grigg</a:t>
            </a:r>
            <a:r>
              <a:rPr lang="tr-TR" sz="1600" dirty="0" smtClean="0"/>
              <a:t>, </a:t>
            </a:r>
            <a:r>
              <a:rPr lang="tr-TR" sz="1600" dirty="0" err="1" smtClean="0"/>
              <a:t>Interpretability</a:t>
            </a:r>
            <a:r>
              <a:rPr lang="tr-TR" sz="1600" dirty="0" smtClean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Random</a:t>
            </a:r>
            <a:r>
              <a:rPr lang="tr-TR" sz="1600" dirty="0"/>
              <a:t> </a:t>
            </a:r>
            <a:r>
              <a:rPr lang="tr-TR" sz="1600" dirty="0" err="1" smtClean="0"/>
              <a:t>Forests</a:t>
            </a:r>
            <a:r>
              <a:rPr lang="tr-TR" sz="1600" dirty="0" smtClean="0"/>
              <a:t>, </a:t>
            </a:r>
            <a:r>
              <a:rPr lang="tr-TR" sz="1600" dirty="0" smtClean="0">
                <a:hlinkClick r:id="rId2"/>
              </a:rPr>
              <a:t>https://towardsdatascience.com/interpretability-and-random-forests-4fe13a79ae34</a:t>
            </a:r>
            <a:r>
              <a:rPr lang="tr-TR" sz="1600" dirty="0" smtClean="0"/>
              <a:t>  </a:t>
            </a:r>
            <a:endParaRPr lang="tr-T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39" y="634849"/>
            <a:ext cx="8574272" cy="554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Karar Ağacı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948" y="6211669"/>
            <a:ext cx="8788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/>
              <a:t>Kaynak: </a:t>
            </a:r>
            <a:r>
              <a:rPr lang="tr-TR" sz="1600" dirty="0" smtClean="0"/>
              <a:t>T. </a:t>
            </a:r>
            <a:r>
              <a:rPr lang="tr-TR" sz="1600" dirty="0" err="1" smtClean="0"/>
              <a:t>Grigg</a:t>
            </a:r>
            <a:r>
              <a:rPr lang="tr-TR" sz="1600" dirty="0" smtClean="0"/>
              <a:t>, </a:t>
            </a:r>
            <a:r>
              <a:rPr lang="tr-TR" sz="1600" dirty="0" err="1" smtClean="0"/>
              <a:t>Interpretability</a:t>
            </a:r>
            <a:r>
              <a:rPr lang="tr-TR" sz="1600" dirty="0" smtClean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Random</a:t>
            </a:r>
            <a:r>
              <a:rPr lang="tr-TR" sz="1600" dirty="0"/>
              <a:t> </a:t>
            </a:r>
            <a:r>
              <a:rPr lang="tr-TR" sz="1600" dirty="0" err="1" smtClean="0"/>
              <a:t>Forests</a:t>
            </a:r>
            <a:r>
              <a:rPr lang="tr-TR" sz="1600" dirty="0" smtClean="0"/>
              <a:t>, </a:t>
            </a:r>
            <a:r>
              <a:rPr lang="tr-TR" sz="1600" dirty="0" smtClean="0">
                <a:hlinkClick r:id="rId2"/>
              </a:rPr>
              <a:t>https://towardsdatascience.com/interpretability-and-random-forests-4fe13a79ae34</a:t>
            </a:r>
            <a:r>
              <a:rPr lang="tr-TR" sz="1600" dirty="0" smtClean="0"/>
              <a:t>  </a:t>
            </a:r>
            <a:endParaRPr lang="tr-TR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08" y="1135242"/>
            <a:ext cx="9435509" cy="43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1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115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Karar Ağacı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948" y="6211669"/>
            <a:ext cx="8788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Kaynak: R. </a:t>
            </a:r>
            <a:r>
              <a:rPr lang="tr-TR" sz="1400" dirty="0" err="1" smtClean="0"/>
              <a:t>Sidhu</a:t>
            </a:r>
            <a:r>
              <a:rPr lang="tr-TR" sz="1400" dirty="0" smtClean="0"/>
              <a:t>, </a:t>
            </a:r>
            <a:r>
              <a:rPr lang="en-US" sz="1400" dirty="0"/>
              <a:t>Decision Tree </a:t>
            </a:r>
            <a:r>
              <a:rPr lang="en-US" sz="1400" dirty="0" err="1"/>
              <a:t>Visualisation</a:t>
            </a:r>
            <a:r>
              <a:rPr lang="en-US" sz="1400" dirty="0"/>
              <a:t> — Quick ML Tutorial for </a:t>
            </a:r>
            <a:r>
              <a:rPr lang="en-US" sz="1400" dirty="0" smtClean="0"/>
              <a:t>Beginners</a:t>
            </a:r>
            <a:r>
              <a:rPr lang="tr-TR" sz="1400" dirty="0"/>
              <a:t>, </a:t>
            </a:r>
            <a:r>
              <a:rPr lang="tr-TR" sz="1400" dirty="0">
                <a:hlinkClick r:id="rId2"/>
              </a:rPr>
              <a:t>https://</a:t>
            </a:r>
            <a:r>
              <a:rPr lang="tr-TR" sz="1400" dirty="0" smtClean="0">
                <a:hlinkClick r:id="rId2"/>
              </a:rPr>
              <a:t>medium.com/x8-the-ai-community/decision-tree-visualisation-quick-ml-tutorial-for-beginners-6d1028542c31</a:t>
            </a:r>
            <a:r>
              <a:rPr lang="tr-TR" sz="1400" dirty="0" smtClean="0"/>
              <a:t> </a:t>
            </a:r>
            <a:endParaRPr lang="tr-TR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4" y="601785"/>
            <a:ext cx="9824357" cy="55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116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Rastgele Orman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948" y="6211669"/>
            <a:ext cx="8788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/>
              <a:t>Kaynak: </a:t>
            </a:r>
            <a:r>
              <a:rPr lang="tr-TR" sz="1600" dirty="0" smtClean="0"/>
              <a:t>T. </a:t>
            </a:r>
            <a:r>
              <a:rPr lang="tr-TR" sz="1600" dirty="0" err="1" smtClean="0"/>
              <a:t>Grigg</a:t>
            </a:r>
            <a:r>
              <a:rPr lang="tr-TR" sz="1600" dirty="0" smtClean="0"/>
              <a:t>, </a:t>
            </a:r>
            <a:r>
              <a:rPr lang="tr-TR" sz="1600" dirty="0" err="1" smtClean="0"/>
              <a:t>Interpretability</a:t>
            </a:r>
            <a:r>
              <a:rPr lang="tr-TR" sz="1600" dirty="0" smtClean="0"/>
              <a:t> </a:t>
            </a:r>
            <a:r>
              <a:rPr lang="tr-TR" sz="1600" dirty="0" err="1"/>
              <a:t>and</a:t>
            </a:r>
            <a:r>
              <a:rPr lang="tr-TR" sz="1600" dirty="0"/>
              <a:t> </a:t>
            </a:r>
            <a:r>
              <a:rPr lang="tr-TR" sz="1600" dirty="0" err="1"/>
              <a:t>Random</a:t>
            </a:r>
            <a:r>
              <a:rPr lang="tr-TR" sz="1600" dirty="0"/>
              <a:t> </a:t>
            </a:r>
            <a:r>
              <a:rPr lang="tr-TR" sz="1600" dirty="0" err="1" smtClean="0"/>
              <a:t>Forests</a:t>
            </a:r>
            <a:r>
              <a:rPr lang="tr-TR" sz="1600" dirty="0" smtClean="0"/>
              <a:t>, </a:t>
            </a:r>
            <a:r>
              <a:rPr lang="tr-TR" sz="1600" dirty="0" smtClean="0">
                <a:hlinkClick r:id="rId2"/>
              </a:rPr>
              <a:t>https://towardsdatascience.com/interpretability-and-random-forests-4fe13a79ae34</a:t>
            </a:r>
            <a:r>
              <a:rPr lang="tr-TR" sz="1600" dirty="0" smtClean="0"/>
              <a:t>  </a:t>
            </a:r>
            <a:endParaRPr lang="tr-T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40" y="875413"/>
            <a:ext cx="5758120" cy="51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117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Perseptron</a:t>
            </a:r>
            <a:endParaRPr lang="en-US" sz="2400" dirty="0">
              <a:latin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36" y="642937"/>
            <a:ext cx="7938407" cy="59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063552" y="1556791"/>
            <a:ext cx="8490148" cy="4982801"/>
          </a:xfrm>
          <a:noFill/>
        </p:spPr>
        <p:txBody>
          <a:bodyPr/>
          <a:lstStyle/>
          <a:p>
            <a:r>
              <a:rPr lang="tr-TR" sz="2000" dirty="0"/>
              <a:t>Çok Değişkenli Doğrusal Regresyon Modeli; </a:t>
            </a:r>
          </a:p>
          <a:p>
            <a:pPr marL="0" indent="0">
              <a:buNone/>
            </a:pPr>
            <a:r>
              <a:rPr lang="tr-TR" sz="2000" dirty="0"/>
              <a:t>	y</a:t>
            </a:r>
            <a:r>
              <a:rPr lang="el-GR" sz="2000" baseline="-25000" dirty="0"/>
              <a:t>1</a:t>
            </a:r>
            <a:r>
              <a:rPr lang="tr-TR" sz="2000" dirty="0"/>
              <a:t>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baseline="-25000" dirty="0"/>
              <a:t>1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1 </a:t>
            </a:r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 +</a:t>
            </a:r>
            <a:r>
              <a:rPr lang="el-GR" sz="2000" dirty="0"/>
              <a:t> β</a:t>
            </a:r>
            <a:r>
              <a:rPr lang="tr-TR" sz="2000" baseline="-25000" dirty="0"/>
              <a:t>21 </a:t>
            </a:r>
            <a:r>
              <a:rPr lang="tr-TR" sz="2000" dirty="0"/>
              <a:t>x</a:t>
            </a:r>
            <a:r>
              <a:rPr lang="tr-TR" sz="2000" baseline="-25000" dirty="0"/>
              <a:t>2</a:t>
            </a:r>
            <a:r>
              <a:rPr lang="tr-TR" sz="2000" dirty="0"/>
              <a:t> + … + </a:t>
            </a:r>
            <a:r>
              <a:rPr lang="el-GR" sz="2000" dirty="0"/>
              <a:t>β</a:t>
            </a:r>
            <a:r>
              <a:rPr lang="tr-TR" sz="2000" baseline="-25000" dirty="0"/>
              <a:t>p1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el-GR" sz="2000" baseline="-25000" dirty="0"/>
              <a:t> </a:t>
            </a:r>
            <a:r>
              <a:rPr lang="tr-TR" sz="2000" dirty="0"/>
              <a:t>+</a:t>
            </a:r>
            <a:r>
              <a:rPr lang="el-GR" sz="2000" dirty="0"/>
              <a:t> ε</a:t>
            </a:r>
            <a:endParaRPr lang="tr-TR" sz="2000" dirty="0"/>
          </a:p>
          <a:p>
            <a:pPr marL="0" indent="0">
              <a:buNone/>
            </a:pPr>
            <a:r>
              <a:rPr lang="tr-TR" sz="2000" dirty="0"/>
              <a:t>	y</a:t>
            </a:r>
            <a:r>
              <a:rPr lang="tr-TR" sz="2000" baseline="-25000" dirty="0"/>
              <a:t>2</a:t>
            </a:r>
            <a:r>
              <a:rPr lang="tr-TR" sz="2000" dirty="0"/>
              <a:t>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baseline="-25000" dirty="0"/>
              <a:t>2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2 </a:t>
            </a:r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 +</a:t>
            </a:r>
            <a:r>
              <a:rPr lang="el-GR" sz="2000" dirty="0"/>
              <a:t> β</a:t>
            </a:r>
            <a:r>
              <a:rPr lang="tr-TR" sz="2000" baseline="-25000" dirty="0"/>
              <a:t>22 </a:t>
            </a:r>
            <a:r>
              <a:rPr lang="tr-TR" sz="2000" dirty="0"/>
              <a:t>x</a:t>
            </a:r>
            <a:r>
              <a:rPr lang="tr-TR" sz="2000" baseline="-25000" dirty="0"/>
              <a:t>2</a:t>
            </a:r>
            <a:r>
              <a:rPr lang="tr-TR" sz="2000" dirty="0"/>
              <a:t> + … + </a:t>
            </a:r>
            <a:r>
              <a:rPr lang="el-GR" sz="2000" dirty="0"/>
              <a:t>β</a:t>
            </a:r>
            <a:r>
              <a:rPr lang="tr-TR" sz="2000" baseline="-25000" dirty="0"/>
              <a:t>p2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el-GR" sz="2000" baseline="-25000" dirty="0"/>
              <a:t> </a:t>
            </a:r>
            <a:r>
              <a:rPr lang="tr-TR" sz="2000" dirty="0"/>
              <a:t>+</a:t>
            </a:r>
            <a:r>
              <a:rPr lang="el-GR" sz="2000" dirty="0"/>
              <a:t> ε</a:t>
            </a:r>
            <a:endParaRPr lang="tr-TR" sz="2000" dirty="0"/>
          </a:p>
          <a:p>
            <a:pPr marL="0" indent="0">
              <a:buNone/>
            </a:pPr>
            <a:r>
              <a:rPr lang="tr-TR" sz="2000" dirty="0"/>
              <a:t>	…</a:t>
            </a:r>
          </a:p>
          <a:p>
            <a:pPr marL="0" indent="0">
              <a:buNone/>
            </a:pPr>
            <a:r>
              <a:rPr lang="tr-TR" sz="2000" dirty="0"/>
              <a:t>	</a:t>
            </a:r>
            <a:r>
              <a:rPr lang="tr-TR" sz="2000" dirty="0" err="1"/>
              <a:t>y</a:t>
            </a:r>
            <a:r>
              <a:rPr lang="tr-TR" sz="2000" baseline="-25000" dirty="0" err="1"/>
              <a:t>m</a:t>
            </a:r>
            <a:r>
              <a:rPr lang="tr-TR" sz="2000" dirty="0"/>
              <a:t>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baseline="-25000" dirty="0"/>
              <a:t>m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m </a:t>
            </a:r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 +</a:t>
            </a:r>
            <a:r>
              <a:rPr lang="el-GR" sz="2000" dirty="0"/>
              <a:t> β</a:t>
            </a:r>
            <a:r>
              <a:rPr lang="tr-TR" sz="2000" baseline="-25000" dirty="0"/>
              <a:t>2m </a:t>
            </a:r>
            <a:r>
              <a:rPr lang="tr-TR" sz="2000" dirty="0"/>
              <a:t>x</a:t>
            </a:r>
            <a:r>
              <a:rPr lang="tr-TR" sz="2000" baseline="-25000" dirty="0"/>
              <a:t>2</a:t>
            </a:r>
            <a:r>
              <a:rPr lang="tr-TR" sz="2000" dirty="0"/>
              <a:t> + … + </a:t>
            </a:r>
            <a:r>
              <a:rPr lang="el-GR" sz="2000" dirty="0"/>
              <a:t>β</a:t>
            </a:r>
            <a:r>
              <a:rPr lang="tr-TR" sz="2000" baseline="-25000" dirty="0" err="1"/>
              <a:t>pm</a:t>
            </a:r>
            <a:r>
              <a:rPr lang="tr-TR" sz="2000" baseline="-25000" dirty="0"/>
              <a:t>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el-GR" sz="2000" baseline="-25000" dirty="0"/>
              <a:t> </a:t>
            </a:r>
            <a:r>
              <a:rPr lang="tr-TR" sz="2000" dirty="0"/>
              <a:t>+</a:t>
            </a:r>
            <a:r>
              <a:rPr lang="el-GR" sz="2000" dirty="0"/>
              <a:t> ε</a:t>
            </a:r>
            <a:endParaRPr lang="tr-TR" sz="2000" dirty="0"/>
          </a:p>
          <a:p>
            <a:endParaRPr lang="tr-TR" sz="2000" dirty="0"/>
          </a:p>
          <a:p>
            <a:r>
              <a:rPr lang="tr-TR" sz="2000" dirty="0"/>
              <a:t>y</a:t>
            </a:r>
            <a:r>
              <a:rPr lang="el-GR" sz="2000" baseline="-25000" dirty="0"/>
              <a:t>1</a:t>
            </a:r>
            <a:r>
              <a:rPr lang="tr-TR" sz="2000" dirty="0"/>
              <a:t>, y</a:t>
            </a:r>
            <a:r>
              <a:rPr lang="tr-TR" sz="2000" baseline="-25000" dirty="0"/>
              <a:t>2</a:t>
            </a:r>
            <a:r>
              <a:rPr lang="tr-TR" sz="2000" dirty="0"/>
              <a:t>, …, </a:t>
            </a:r>
            <a:r>
              <a:rPr lang="tr-TR" sz="2000" dirty="0" err="1"/>
              <a:t>y</a:t>
            </a:r>
            <a:r>
              <a:rPr lang="tr-TR" sz="2000" baseline="-25000" dirty="0" err="1"/>
              <a:t>m</a:t>
            </a:r>
            <a:r>
              <a:rPr lang="tr-TR" sz="2000" dirty="0"/>
              <a:t> : Bağımlı (açıklanan) değişkenler</a:t>
            </a:r>
          </a:p>
          <a:p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, x</a:t>
            </a:r>
            <a:r>
              <a:rPr lang="tr-TR" sz="2000" baseline="-25000" dirty="0"/>
              <a:t>2</a:t>
            </a:r>
            <a:r>
              <a:rPr lang="tr-TR" sz="2000" dirty="0"/>
              <a:t>, …,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tr-TR" sz="2000" dirty="0"/>
              <a:t> : Bağımsız (açıklayıcı) değişkenler </a:t>
            </a:r>
          </a:p>
        </p:txBody>
      </p:sp>
    </p:spTree>
    <p:extLst>
      <p:ext uri="{BB962C8B-B14F-4D97-AF65-F5344CB8AC3E}">
        <p14:creationId xmlns:p14="http://schemas.microsoft.com/office/powerpoint/2010/main" val="42146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238960" y="1556792"/>
            <a:ext cx="8490148" cy="4724400"/>
          </a:xfrm>
          <a:noFill/>
        </p:spPr>
        <p:txBody>
          <a:bodyPr/>
          <a:lstStyle/>
          <a:p>
            <a:r>
              <a:rPr lang="tr-TR" sz="2000" dirty="0"/>
              <a:t>Çok Değişkenli Doğrusal Regresyon Modeli; </a:t>
            </a:r>
          </a:p>
          <a:p>
            <a:pPr marL="0" indent="0">
              <a:buNone/>
            </a:pPr>
            <a:r>
              <a:rPr lang="tr-TR" sz="2000" dirty="0"/>
              <a:t>	y</a:t>
            </a:r>
            <a:r>
              <a:rPr lang="el-GR" sz="2000" baseline="-25000" dirty="0"/>
              <a:t>1</a:t>
            </a:r>
            <a:r>
              <a:rPr lang="tr-TR" sz="2000" dirty="0"/>
              <a:t>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baseline="-25000" dirty="0"/>
              <a:t>1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1 </a:t>
            </a:r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 +</a:t>
            </a:r>
            <a:r>
              <a:rPr lang="el-GR" sz="2000" dirty="0"/>
              <a:t> β</a:t>
            </a:r>
            <a:r>
              <a:rPr lang="tr-TR" sz="2000" baseline="-25000" dirty="0"/>
              <a:t>21 </a:t>
            </a:r>
            <a:r>
              <a:rPr lang="tr-TR" sz="2000" dirty="0"/>
              <a:t>x</a:t>
            </a:r>
            <a:r>
              <a:rPr lang="tr-TR" sz="2000" baseline="-25000" dirty="0"/>
              <a:t>2</a:t>
            </a:r>
            <a:r>
              <a:rPr lang="tr-TR" sz="2000" dirty="0"/>
              <a:t> + … + </a:t>
            </a:r>
            <a:r>
              <a:rPr lang="el-GR" sz="2000" dirty="0"/>
              <a:t>β</a:t>
            </a:r>
            <a:r>
              <a:rPr lang="tr-TR" sz="2000" baseline="-25000" dirty="0"/>
              <a:t>p1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el-GR" sz="2000" baseline="-25000" dirty="0"/>
              <a:t> </a:t>
            </a:r>
            <a:r>
              <a:rPr lang="tr-TR" sz="2000" dirty="0"/>
              <a:t>+</a:t>
            </a:r>
            <a:r>
              <a:rPr lang="el-GR" sz="2000" dirty="0"/>
              <a:t> ε</a:t>
            </a:r>
            <a:endParaRPr lang="tr-TR" sz="2000" dirty="0"/>
          </a:p>
          <a:p>
            <a:pPr marL="0" indent="0">
              <a:buNone/>
            </a:pPr>
            <a:r>
              <a:rPr lang="tr-TR" sz="2000" dirty="0"/>
              <a:t>	y</a:t>
            </a:r>
            <a:r>
              <a:rPr lang="tr-TR" sz="2000" baseline="-25000" dirty="0"/>
              <a:t>2</a:t>
            </a:r>
            <a:r>
              <a:rPr lang="tr-TR" sz="2000" dirty="0"/>
              <a:t>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baseline="-25000" dirty="0"/>
              <a:t>2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2 </a:t>
            </a:r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 +</a:t>
            </a:r>
            <a:r>
              <a:rPr lang="el-GR" sz="2000" dirty="0"/>
              <a:t> β</a:t>
            </a:r>
            <a:r>
              <a:rPr lang="tr-TR" sz="2000" baseline="-25000" dirty="0"/>
              <a:t>22 </a:t>
            </a:r>
            <a:r>
              <a:rPr lang="tr-TR" sz="2000" dirty="0"/>
              <a:t>x</a:t>
            </a:r>
            <a:r>
              <a:rPr lang="tr-TR" sz="2000" baseline="-25000" dirty="0"/>
              <a:t>2</a:t>
            </a:r>
            <a:r>
              <a:rPr lang="tr-TR" sz="2000" dirty="0"/>
              <a:t> + … + </a:t>
            </a:r>
            <a:r>
              <a:rPr lang="el-GR" sz="2000" dirty="0"/>
              <a:t>β</a:t>
            </a:r>
            <a:r>
              <a:rPr lang="tr-TR" sz="2000" baseline="-25000" dirty="0"/>
              <a:t>p2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el-GR" sz="2000" baseline="-25000" dirty="0"/>
              <a:t> </a:t>
            </a:r>
            <a:r>
              <a:rPr lang="tr-TR" sz="2000" dirty="0"/>
              <a:t>+</a:t>
            </a:r>
            <a:r>
              <a:rPr lang="el-GR" sz="2000" dirty="0"/>
              <a:t> ε</a:t>
            </a:r>
            <a:endParaRPr lang="tr-TR" sz="2000" dirty="0"/>
          </a:p>
          <a:p>
            <a:pPr marL="0" indent="0">
              <a:buNone/>
            </a:pPr>
            <a:r>
              <a:rPr lang="tr-TR" sz="2000" dirty="0"/>
              <a:t>	…</a:t>
            </a:r>
          </a:p>
          <a:p>
            <a:pPr marL="0" indent="0">
              <a:buNone/>
            </a:pPr>
            <a:r>
              <a:rPr lang="tr-TR" sz="2000" dirty="0"/>
              <a:t>	</a:t>
            </a:r>
            <a:r>
              <a:rPr lang="tr-TR" sz="2000" dirty="0" err="1"/>
              <a:t>y</a:t>
            </a:r>
            <a:r>
              <a:rPr lang="tr-TR" sz="2000" baseline="-25000" dirty="0" err="1"/>
              <a:t>m</a:t>
            </a:r>
            <a:r>
              <a:rPr lang="tr-TR" sz="2000" dirty="0"/>
              <a:t>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baseline="-25000" dirty="0"/>
              <a:t>m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m </a:t>
            </a:r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 +</a:t>
            </a:r>
            <a:r>
              <a:rPr lang="el-GR" sz="2000" dirty="0"/>
              <a:t> β</a:t>
            </a:r>
            <a:r>
              <a:rPr lang="tr-TR" sz="2000" baseline="-25000" dirty="0"/>
              <a:t>2m </a:t>
            </a:r>
            <a:r>
              <a:rPr lang="tr-TR" sz="2000" dirty="0"/>
              <a:t>x</a:t>
            </a:r>
            <a:r>
              <a:rPr lang="tr-TR" sz="2000" baseline="-25000" dirty="0"/>
              <a:t>2</a:t>
            </a:r>
            <a:r>
              <a:rPr lang="tr-TR" sz="2000" dirty="0"/>
              <a:t> + … + </a:t>
            </a:r>
            <a:r>
              <a:rPr lang="el-GR" sz="2000" dirty="0"/>
              <a:t>β</a:t>
            </a:r>
            <a:r>
              <a:rPr lang="tr-TR" sz="2000" baseline="-25000" dirty="0" err="1"/>
              <a:t>pm</a:t>
            </a:r>
            <a:r>
              <a:rPr lang="tr-TR" sz="2000" baseline="-25000" dirty="0"/>
              <a:t>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el-GR" sz="2000" baseline="-25000" dirty="0"/>
              <a:t> </a:t>
            </a:r>
            <a:r>
              <a:rPr lang="tr-TR" sz="2000" dirty="0"/>
              <a:t>+</a:t>
            </a:r>
            <a:r>
              <a:rPr lang="el-GR" sz="2000" dirty="0"/>
              <a:t> ε</a:t>
            </a:r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pPr marL="0" indent="0">
              <a:buNone/>
            </a:pPr>
            <a:r>
              <a:rPr lang="tr-TR" sz="2000" dirty="0">
                <a:solidFill>
                  <a:srgbClr val="FF0000"/>
                </a:solidFill>
              </a:rPr>
              <a:t>ÖRNEK:</a:t>
            </a:r>
          </a:p>
          <a:p>
            <a:r>
              <a:rPr lang="tr-TR" sz="2000" dirty="0"/>
              <a:t>y</a:t>
            </a:r>
            <a:r>
              <a:rPr lang="el-GR" sz="2000" baseline="-25000" dirty="0"/>
              <a:t>1</a:t>
            </a:r>
            <a:r>
              <a:rPr lang="tr-TR" sz="2000" dirty="0"/>
              <a:t>, y</a:t>
            </a:r>
            <a:r>
              <a:rPr lang="tr-TR" sz="2000" baseline="-25000" dirty="0"/>
              <a:t>2</a:t>
            </a:r>
            <a:r>
              <a:rPr lang="tr-TR" sz="2000" dirty="0"/>
              <a:t>, …, </a:t>
            </a:r>
            <a:r>
              <a:rPr lang="tr-TR" sz="2000" dirty="0" err="1"/>
              <a:t>y</a:t>
            </a:r>
            <a:r>
              <a:rPr lang="tr-TR" sz="2000" baseline="-25000" dirty="0" err="1"/>
              <a:t>m</a:t>
            </a:r>
            <a:r>
              <a:rPr lang="tr-TR" sz="2000" dirty="0"/>
              <a:t> : Bağımlı (açıklanan) değişkenler; </a:t>
            </a:r>
            <a:r>
              <a:rPr lang="tr-TR" sz="2000" dirty="0">
                <a:solidFill>
                  <a:srgbClr val="FF0000"/>
                </a:solidFill>
              </a:rPr>
              <a:t>kişinin her ayki ağırlık artışı; kişinin HgA1C değeri</a:t>
            </a:r>
            <a:endParaRPr lang="tr-TR" sz="2000" dirty="0"/>
          </a:p>
          <a:p>
            <a:r>
              <a:rPr lang="tr-TR" sz="2000" dirty="0"/>
              <a:t>x</a:t>
            </a:r>
            <a:r>
              <a:rPr lang="el-GR" sz="2000" baseline="-25000" dirty="0"/>
              <a:t>1</a:t>
            </a:r>
            <a:r>
              <a:rPr lang="tr-TR" sz="2000" dirty="0"/>
              <a:t>, x</a:t>
            </a:r>
            <a:r>
              <a:rPr lang="tr-TR" sz="2000" baseline="-25000" dirty="0"/>
              <a:t>2</a:t>
            </a:r>
            <a:r>
              <a:rPr lang="tr-TR" sz="2000" dirty="0"/>
              <a:t>, …, </a:t>
            </a:r>
            <a:r>
              <a:rPr lang="tr-TR" sz="2000" dirty="0" err="1"/>
              <a:t>x</a:t>
            </a:r>
            <a:r>
              <a:rPr lang="tr-TR" sz="2000" baseline="-25000" dirty="0" err="1"/>
              <a:t>p</a:t>
            </a:r>
            <a:r>
              <a:rPr lang="tr-TR" sz="2000" dirty="0"/>
              <a:t> : Bağımsız (açıklayıcı) değişkenler; </a:t>
            </a:r>
            <a:r>
              <a:rPr lang="tr-TR" sz="2000" dirty="0">
                <a:solidFill>
                  <a:srgbClr val="FF0000"/>
                </a:solidFill>
              </a:rPr>
              <a:t>kişinin günlük aldığı kalori miktarı; kişinin yaşı</a:t>
            </a:r>
          </a:p>
          <a:p>
            <a:endParaRPr lang="tr-TR" sz="2000" dirty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1633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238960" y="1556792"/>
            <a:ext cx="8490148" cy="4724400"/>
          </a:xfrm>
          <a:noFill/>
        </p:spPr>
        <p:txBody>
          <a:bodyPr/>
          <a:lstStyle/>
          <a:p>
            <a:r>
              <a:rPr lang="tr-TR" sz="2000" dirty="0" err="1"/>
              <a:t>Eğrisel</a:t>
            </a:r>
            <a:r>
              <a:rPr lang="tr-TR" sz="2000" dirty="0"/>
              <a:t> (Doğrusal Olmayan) Regresyon:</a:t>
            </a:r>
          </a:p>
          <a:p>
            <a:pPr marL="0" indent="0">
              <a:buNone/>
            </a:pPr>
            <a:r>
              <a:rPr lang="tr-TR" sz="2000" dirty="0"/>
              <a:t>Eldeki veri kümesini, en uygun eğri ile temsil etmek; bir başka deyişle eldeki veri noktalarının mümkün olduğunca yakınından geçen eğriyi hesaplamak </a:t>
            </a:r>
          </a:p>
          <a:p>
            <a:endParaRPr lang="tr-TR" sz="2000" dirty="0"/>
          </a:p>
          <a:p>
            <a:endParaRPr lang="tr-T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27757"/>
            <a:ext cx="5688632" cy="38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89506" y="110697"/>
            <a:ext cx="8596668" cy="1320800"/>
          </a:xfrm>
        </p:spPr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4221" y="6022657"/>
            <a:ext cx="4683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Kaynak: G. </a:t>
            </a:r>
            <a:r>
              <a:rPr lang="tr-TR" sz="1400" dirty="0" err="1" smtClean="0"/>
              <a:t>Seif</a:t>
            </a:r>
            <a:r>
              <a:rPr lang="tr-TR" sz="1400" dirty="0" smtClean="0"/>
              <a:t>, ‘</a:t>
            </a:r>
            <a:r>
              <a:rPr lang="en-US" sz="1400" dirty="0"/>
              <a:t>5 Types of Regression and their properties</a:t>
            </a:r>
            <a:r>
              <a:rPr lang="tr-TR" sz="1400" dirty="0" smtClean="0"/>
              <a:t>’, </a:t>
            </a:r>
            <a:r>
              <a:rPr lang="tr-TR" sz="1400" dirty="0" smtClean="0">
                <a:hlinkClick r:id="rId2"/>
              </a:rPr>
              <a:t>https://towardsdatascience.com/5-types-of-regression-and-their-properties-c5e1fa12d55e</a:t>
            </a:r>
            <a:r>
              <a:rPr lang="tr-TR" sz="1400" dirty="0" smtClean="0"/>
              <a:t> </a:t>
            </a:r>
            <a:endParaRPr lang="tr-TR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771097"/>
            <a:ext cx="6955972" cy="52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89506" y="110697"/>
            <a:ext cx="8596668" cy="1320800"/>
          </a:xfrm>
        </p:spPr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4221" y="6022657"/>
            <a:ext cx="4683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Kaynak: G. </a:t>
            </a:r>
            <a:r>
              <a:rPr lang="tr-TR" sz="1400" dirty="0" err="1" smtClean="0"/>
              <a:t>Seif</a:t>
            </a:r>
            <a:r>
              <a:rPr lang="tr-TR" sz="1400" dirty="0" smtClean="0"/>
              <a:t>, ‘</a:t>
            </a:r>
            <a:r>
              <a:rPr lang="en-US" sz="1400" dirty="0"/>
              <a:t>5 Types of Regression and their properties</a:t>
            </a:r>
            <a:r>
              <a:rPr lang="tr-TR" sz="1400" dirty="0" smtClean="0"/>
              <a:t>’, </a:t>
            </a:r>
            <a:r>
              <a:rPr lang="tr-TR" sz="1400" dirty="0" smtClean="0">
                <a:hlinkClick r:id="rId2"/>
              </a:rPr>
              <a:t>https://towardsdatascience.com/5-types-of-regression-and-their-properties-c5e1fa12d55e</a:t>
            </a:r>
            <a:r>
              <a:rPr lang="tr-TR" sz="1400" dirty="0" smtClean="0"/>
              <a:t> </a:t>
            </a:r>
            <a:endParaRPr lang="tr-TR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92" y="800101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89506" y="110697"/>
            <a:ext cx="8596668" cy="1320800"/>
          </a:xfrm>
        </p:spPr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4221" y="6022657"/>
            <a:ext cx="6912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</a:t>
            </a:r>
            <a:r>
              <a:rPr lang="tr-TR" sz="1400" dirty="0"/>
              <a:t>: </a:t>
            </a:r>
            <a:r>
              <a:rPr lang="tr-TR" sz="1400" dirty="0">
                <a:hlinkClick r:id="rId2"/>
              </a:rPr>
              <a:t>https://</a:t>
            </a:r>
            <a:r>
              <a:rPr lang="tr-TR" sz="1400" dirty="0" smtClean="0">
                <a:hlinkClick r:id="rId2"/>
              </a:rPr>
              <a:t>gbhat.com/machine_learning/linear_regression.html</a:t>
            </a:r>
            <a:r>
              <a:rPr lang="tr-TR" sz="1400" dirty="0" smtClean="0"/>
              <a:t>  </a:t>
            </a:r>
            <a:endParaRPr lang="tr-TR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58" y="832757"/>
            <a:ext cx="7613400" cy="50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89506" y="110697"/>
            <a:ext cx="8596668" cy="1320800"/>
          </a:xfrm>
        </p:spPr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4221" y="6022657"/>
            <a:ext cx="6912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</a:t>
            </a:r>
            <a:r>
              <a:rPr lang="tr-TR" sz="1400" dirty="0"/>
              <a:t>: </a:t>
            </a:r>
            <a:r>
              <a:rPr lang="tr-TR" sz="1400" dirty="0">
                <a:hlinkClick r:id="rId2"/>
              </a:rPr>
              <a:t>https://</a:t>
            </a:r>
            <a:r>
              <a:rPr lang="tr-TR" sz="1400" dirty="0" smtClean="0">
                <a:hlinkClick r:id="rId2"/>
              </a:rPr>
              <a:t>gbhat.com/machine_learning/polynomial_regression.html</a:t>
            </a:r>
            <a:r>
              <a:rPr lang="tr-TR" sz="1400" dirty="0" smtClean="0"/>
              <a:t> </a:t>
            </a:r>
            <a:endParaRPr lang="tr-TR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36" y="796281"/>
            <a:ext cx="7644494" cy="50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89506" y="110697"/>
            <a:ext cx="8596668" cy="1320800"/>
          </a:xfrm>
        </p:spPr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4221" y="6022657"/>
            <a:ext cx="6912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</a:t>
            </a:r>
            <a:r>
              <a:rPr lang="tr-TR" sz="1400" dirty="0"/>
              <a:t>: </a:t>
            </a:r>
            <a:r>
              <a:rPr lang="tr-TR" sz="1400" dirty="0">
                <a:hlinkClick r:id="rId2"/>
              </a:rPr>
              <a:t>https://</a:t>
            </a:r>
            <a:r>
              <a:rPr lang="tr-TR" sz="1400" dirty="0" smtClean="0">
                <a:hlinkClick r:id="rId2"/>
              </a:rPr>
              <a:t>gbhat.com/machine_learning/polynomial_regression_2.html</a:t>
            </a:r>
            <a:r>
              <a:rPr lang="tr-TR" sz="1400" dirty="0" smtClean="0"/>
              <a:t>  </a:t>
            </a:r>
            <a:endParaRPr lang="tr-TR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71" y="680381"/>
            <a:ext cx="7911155" cy="527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165482" y="1556792"/>
            <a:ext cx="8490148" cy="4724400"/>
          </a:xfrm>
          <a:noFill/>
        </p:spPr>
        <p:txBody>
          <a:bodyPr/>
          <a:lstStyle/>
          <a:p>
            <a:r>
              <a:rPr lang="tr-TR" sz="2400" dirty="0"/>
              <a:t>Bağımlı (</a:t>
            </a:r>
            <a:r>
              <a:rPr lang="tr-TR" sz="2400" i="1" dirty="0" err="1"/>
              <a:t>dependent</a:t>
            </a:r>
            <a:r>
              <a:rPr lang="tr-TR" sz="2400" dirty="0"/>
              <a:t>) ve bağımsız (</a:t>
            </a:r>
            <a:r>
              <a:rPr lang="tr-TR" sz="2400" i="1" dirty="0" err="1"/>
              <a:t>independent</a:t>
            </a:r>
            <a:r>
              <a:rPr lang="tr-TR" sz="2400" dirty="0"/>
              <a:t>) değişkenler arasındaki sayısal ilişkiyi incelemek amacıyla kullanılan bir yöntem </a:t>
            </a:r>
          </a:p>
          <a:p>
            <a:r>
              <a:rPr lang="tr-TR" sz="2400" dirty="0"/>
              <a:t>Bağımlı değişken (açıklanan değişken, yanıt değişkeni, sonuç değişkeni): Bağımsız değişkenden etkilendiği kabul edilen değişken </a:t>
            </a:r>
          </a:p>
          <a:p>
            <a:r>
              <a:rPr lang="tr-TR" sz="2400" dirty="0"/>
              <a:t>Bağımsız değişen (açıklayıcı değişken, etken değişken): Bağımlı değişkeni etkilediği düşünülen değişken </a:t>
            </a:r>
          </a:p>
          <a:p>
            <a:r>
              <a:rPr lang="tr-TR" sz="2400" dirty="0"/>
              <a:t>Regresyon modelinde bağımlı değişken tipik olarak y, bağımsız değişken ise x ile gösterilmekte</a:t>
            </a:r>
            <a:r>
              <a:rPr lang="tr-T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08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89506" y="110697"/>
            <a:ext cx="8596668" cy="1320800"/>
          </a:xfrm>
        </p:spPr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4221" y="6022657"/>
            <a:ext cx="6912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</a:t>
            </a:r>
            <a:r>
              <a:rPr lang="tr-TR" sz="1400" dirty="0"/>
              <a:t>: </a:t>
            </a:r>
            <a:r>
              <a:rPr lang="tr-TR" sz="1400" dirty="0">
                <a:hlinkClick r:id="rId2"/>
              </a:rPr>
              <a:t>https://</a:t>
            </a:r>
            <a:r>
              <a:rPr lang="tr-TR" sz="1400" dirty="0" smtClean="0">
                <a:hlinkClick r:id="rId2"/>
              </a:rPr>
              <a:t>gbhat.com/machine_learning/polynomial_regression_fit.html</a:t>
            </a:r>
            <a:r>
              <a:rPr lang="tr-TR" sz="1400" dirty="0" smtClean="0"/>
              <a:t> </a:t>
            </a:r>
            <a:endParaRPr lang="tr-TR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72" y="662214"/>
            <a:ext cx="7938407" cy="52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100167" y="1556792"/>
            <a:ext cx="8490148" cy="4724400"/>
          </a:xfrm>
          <a:noFill/>
        </p:spPr>
        <p:txBody>
          <a:bodyPr/>
          <a:lstStyle/>
          <a:p>
            <a:r>
              <a:rPr lang="tr-TR" sz="2000" dirty="0"/>
              <a:t>Lojistik Regresyon: Bağımlı değişken sürekli değerler yerine kesikli değerler alıyorsa</a:t>
            </a:r>
          </a:p>
          <a:p>
            <a:pPr lvl="1"/>
            <a:r>
              <a:rPr lang="tr-TR" sz="2000" dirty="0" err="1"/>
              <a:t>Binomial</a:t>
            </a:r>
            <a:r>
              <a:rPr lang="tr-TR" sz="2000" dirty="0"/>
              <a:t> Lojistik Regresyon: Bağımlı değişken sadece iki farklı değerden birini (Doğru/Yanlış veya Var/Yok gibi) alıyorsa</a:t>
            </a:r>
          </a:p>
          <a:p>
            <a:pPr lvl="1"/>
            <a:endParaRPr lang="tr-TR" sz="2000" dirty="0"/>
          </a:p>
          <a:p>
            <a:pPr lvl="1"/>
            <a:r>
              <a:rPr lang="tr-TR" sz="2000" dirty="0" err="1"/>
              <a:t>Multinomial</a:t>
            </a:r>
            <a:r>
              <a:rPr lang="tr-TR" sz="2000" dirty="0"/>
              <a:t> Lojistik Regresyon: Bağımlı değişken ikiden fazla değerden herhangi birini (örneğin Az/Orta/Çok gibi) alıyorsa</a:t>
            </a:r>
          </a:p>
          <a:p>
            <a:pPr lvl="1"/>
            <a:endParaRPr lang="tr-TR" sz="2000" dirty="0"/>
          </a:p>
          <a:p>
            <a:pPr marL="0" indent="0">
              <a:buNone/>
            </a:pPr>
            <a:r>
              <a:rPr lang="tr-TR" sz="2000" dirty="0"/>
              <a:t>Örneğin: </a:t>
            </a:r>
          </a:p>
          <a:p>
            <a:pPr marL="0" indent="0">
              <a:buNone/>
            </a:pPr>
            <a:r>
              <a:rPr lang="tr-TR" sz="2000" dirty="0"/>
              <a:t>- Bağımlı değişken y: Kişi, önümüzdeki 10 yıl içerisinde kalp krizi geçirecek/geçirmeyecek</a:t>
            </a:r>
          </a:p>
          <a:p>
            <a:pPr marL="0" indent="0">
              <a:buNone/>
            </a:pPr>
            <a:endParaRPr lang="tr-TR" sz="2000" dirty="0"/>
          </a:p>
          <a:p>
            <a:endParaRPr lang="tr-TR" sz="2000" dirty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08643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30327" y="105363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>
                <a:latin typeface="Tahoma" pitchFamily="34" charset="0"/>
              </a:rPr>
              <a:t>Regresyon Analizi – Örnek Akademik Çalışma</a:t>
            </a:r>
            <a:endParaRPr lang="en-US" sz="3200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36814" y="873579"/>
            <a:ext cx="8716736" cy="5772150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1600" dirty="0"/>
              <a:t>Bağımlı Değişken: Protez kullanmakta risk faktörü</a:t>
            </a:r>
          </a:p>
          <a:p>
            <a:r>
              <a:rPr lang="tr-TR" sz="1600" dirty="0"/>
              <a:t>Olası bağımsız değişkenler:</a:t>
            </a:r>
          </a:p>
          <a:p>
            <a:pPr lvl="1"/>
            <a:r>
              <a:rPr lang="tr-TR" sz="1200" dirty="0"/>
              <a:t>Meslek: Kesikli (1: öğrenci, 2: Memur, 3:Serbest meslek)</a:t>
            </a:r>
          </a:p>
          <a:p>
            <a:pPr lvl="1"/>
            <a:r>
              <a:rPr lang="tr-TR" sz="1200" dirty="0"/>
              <a:t>Cinsiyet: Kesikli (0: Kadın, 1: Erkek)</a:t>
            </a:r>
          </a:p>
          <a:p>
            <a:pPr lvl="1"/>
            <a:r>
              <a:rPr lang="tr-TR" sz="1200" dirty="0"/>
              <a:t>Sigara İçme Alışkanlığı: Kesikli (1: var, 2: ara sıra, 3: yok)</a:t>
            </a:r>
          </a:p>
          <a:p>
            <a:pPr lvl="1"/>
            <a:r>
              <a:rPr lang="tr-TR" sz="1200" dirty="0"/>
              <a:t>Kalp Rahatsızlığı: Kesikli (0: var, 1: yok)</a:t>
            </a:r>
          </a:p>
          <a:p>
            <a:pPr lvl="1"/>
            <a:r>
              <a:rPr lang="tr-TR" sz="1200" dirty="0"/>
              <a:t>Ağızdan Soluma Alışkanlığı: Kesikli (0: var, 1: yok)</a:t>
            </a:r>
          </a:p>
          <a:p>
            <a:pPr lvl="1"/>
            <a:r>
              <a:rPr lang="tr-TR" sz="1200" dirty="0"/>
              <a:t>Ağrı: Kesikli (0: var,1: yok)</a:t>
            </a:r>
          </a:p>
          <a:p>
            <a:pPr lvl="1"/>
            <a:r>
              <a:rPr lang="tr-TR" sz="1200" dirty="0"/>
              <a:t>Alkol: Kesikli (1: var, 2: ara sıra, 3: yok)</a:t>
            </a:r>
          </a:p>
          <a:p>
            <a:pPr lvl="1"/>
            <a:r>
              <a:rPr lang="tr-TR" sz="1200" dirty="0"/>
              <a:t>İlaç kullanma durumu: Kesikli (0: var,1: yok)</a:t>
            </a:r>
          </a:p>
          <a:p>
            <a:pPr lvl="1"/>
            <a:r>
              <a:rPr lang="tr-TR" sz="1200" dirty="0" err="1"/>
              <a:t>Dental</a:t>
            </a:r>
            <a:r>
              <a:rPr lang="tr-TR" sz="1200" dirty="0"/>
              <a:t> (</a:t>
            </a:r>
            <a:r>
              <a:rPr lang="tr-TR" sz="1200" dirty="0" err="1"/>
              <a:t>Disel</a:t>
            </a:r>
            <a:r>
              <a:rPr lang="tr-TR" sz="1200" dirty="0"/>
              <a:t>) Problem Geçmişi: Kesikli (0: var, 1: yok)</a:t>
            </a:r>
          </a:p>
          <a:p>
            <a:pPr lvl="1"/>
            <a:r>
              <a:rPr lang="tr-TR" sz="1200" dirty="0" err="1"/>
              <a:t>Tonsillerin</a:t>
            </a:r>
            <a:r>
              <a:rPr lang="tr-TR" sz="1200" dirty="0"/>
              <a:t> Durumu: Kesikli (0:</a:t>
            </a:r>
            <a:r>
              <a:rPr lang="da-DK" sz="1200" dirty="0"/>
              <a:t>var, 1: yok)</a:t>
            </a:r>
          </a:p>
          <a:p>
            <a:pPr lvl="1"/>
            <a:r>
              <a:rPr lang="tr-TR" sz="1200" dirty="0"/>
              <a:t>Damak Durumu: Kesikli (0:</a:t>
            </a:r>
            <a:r>
              <a:rPr lang="da-DK" sz="1200" dirty="0"/>
              <a:t>var, 1: yok)</a:t>
            </a:r>
          </a:p>
          <a:p>
            <a:pPr lvl="1"/>
            <a:r>
              <a:rPr lang="tr-TR" sz="1200" dirty="0" err="1"/>
              <a:t>Gingivann</a:t>
            </a:r>
            <a:r>
              <a:rPr lang="tr-TR" sz="1200" dirty="0"/>
              <a:t> (Diş eti) durumu: Kesikli (0: var, 1: yok)</a:t>
            </a:r>
          </a:p>
          <a:p>
            <a:pPr lvl="1"/>
            <a:r>
              <a:rPr lang="tr-TR" sz="1200" dirty="0"/>
              <a:t>Fırçalama Alışkanlığı: Kesikli </a:t>
            </a:r>
            <a:r>
              <a:rPr lang="sv-SE" sz="1200" dirty="0"/>
              <a:t>(0: var</a:t>
            </a:r>
            <a:r>
              <a:rPr lang="tr-TR" sz="1200" dirty="0"/>
              <a:t>,</a:t>
            </a:r>
            <a:r>
              <a:rPr lang="sv-SE" sz="1200" dirty="0"/>
              <a:t> 1: ara sra,</a:t>
            </a:r>
            <a:r>
              <a:rPr lang="tr-TR" sz="1200" dirty="0"/>
              <a:t> </a:t>
            </a:r>
            <a:r>
              <a:rPr lang="sv-SE" sz="1200" dirty="0"/>
              <a:t>2: yok)</a:t>
            </a:r>
            <a:endParaRPr lang="tr-TR" dirty="0"/>
          </a:p>
          <a:p>
            <a:pPr lvl="1"/>
            <a:r>
              <a:rPr lang="tr-TR" sz="1200" dirty="0"/>
              <a:t>Ekonomik Durum: Kesikli (1: iyi, 2: orta, 3: kötü)</a:t>
            </a:r>
          </a:p>
          <a:p>
            <a:pPr lvl="1"/>
            <a:r>
              <a:rPr lang="tr-TR" sz="1200" dirty="0"/>
              <a:t>Eğitim Durumu: Kesikli (1: İlköğretim, 2: Lise, 3: Üniversite)</a:t>
            </a:r>
          </a:p>
          <a:p>
            <a:pPr lvl="1"/>
            <a:r>
              <a:rPr lang="tr-TR" sz="1200" dirty="0"/>
              <a:t>Yaş: Sürekli</a:t>
            </a:r>
          </a:p>
          <a:p>
            <a:pPr lvl="1"/>
            <a:r>
              <a:rPr lang="tr-TR" sz="1200" dirty="0"/>
              <a:t>Yaşanılan Bölge: Kesikli (1: Kırsal, 2: Kentsel)</a:t>
            </a:r>
            <a:endParaRPr lang="tr-TR" sz="700" dirty="0"/>
          </a:p>
          <a:p>
            <a:endParaRPr lang="tr-TR" sz="2000" dirty="0"/>
          </a:p>
          <a:p>
            <a:endParaRPr lang="tr-TR" sz="2000" dirty="0"/>
          </a:p>
        </p:txBody>
      </p:sp>
      <p:sp>
        <p:nvSpPr>
          <p:cNvPr id="2" name="Rectangle 1"/>
          <p:cNvSpPr/>
          <p:nvPr/>
        </p:nvSpPr>
        <p:spPr>
          <a:xfrm>
            <a:off x="6690168" y="2433464"/>
            <a:ext cx="28083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/>
              <a:t>Sibel COŞKUN, Mahmut KARTAL, Akın COŞKUN, Hüdaverdi BİRCAN, "LOJİSTİK REGRESYON ANALİZİNİN İNCELENMESİ VE DİŞ HEKİMLİĞİNDE BİR UYGULAMASI", </a:t>
            </a:r>
            <a:r>
              <a:rPr lang="tr-TR" sz="1400" i="1" dirty="0"/>
              <a:t>Cumhuriyet Üniversitesi Diş Hekimliği Fakültesi Dergisi</a:t>
            </a:r>
            <a:r>
              <a:rPr lang="tr-TR" sz="1400" dirty="0"/>
              <a:t>, Cilt:7 Sayı:1, 2004</a:t>
            </a:r>
          </a:p>
        </p:txBody>
      </p:sp>
    </p:spTree>
    <p:extLst>
      <p:ext uri="{BB962C8B-B14F-4D97-AF65-F5344CB8AC3E}">
        <p14:creationId xmlns:p14="http://schemas.microsoft.com/office/powerpoint/2010/main" val="36278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Zaman Serisi Analizi</a:t>
            </a:r>
            <a:endParaRPr lang="en-US" sz="3200" dirty="0">
              <a:latin typeface="Tahoma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1752601" y="1447801"/>
            <a:ext cx="8447855" cy="4684713"/>
          </a:xfrm>
          <a:noFill/>
        </p:spPr>
        <p:txBody>
          <a:bodyPr/>
          <a:lstStyle/>
          <a:p>
            <a:r>
              <a:rPr lang="tr-TR" sz="2000" dirty="0"/>
              <a:t>Basit bir Regresyon Modelinde; </a:t>
            </a:r>
          </a:p>
          <a:p>
            <a:pPr marL="0" indent="0">
              <a:buNone/>
            </a:pPr>
            <a:r>
              <a:rPr lang="tr-TR" sz="2000" dirty="0"/>
              <a:t>	y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 </a:t>
            </a:r>
            <a:r>
              <a:rPr lang="tr-TR" sz="2000" dirty="0"/>
              <a:t>x + </a:t>
            </a:r>
            <a:r>
              <a:rPr lang="el-GR" sz="2000" dirty="0"/>
              <a:t>ε </a:t>
            </a:r>
            <a:endParaRPr lang="tr-TR" sz="2000" dirty="0"/>
          </a:p>
          <a:p>
            <a:endParaRPr lang="tr-TR" sz="2000" dirty="0"/>
          </a:p>
          <a:p>
            <a:r>
              <a:rPr lang="tr-TR" sz="2000" dirty="0"/>
              <a:t>y: Bağımlı (açıklanan) değişken</a:t>
            </a:r>
          </a:p>
          <a:p>
            <a:r>
              <a:rPr lang="tr-TR" sz="2000" dirty="0"/>
              <a:t>x: Bağımsız (açıklayıcı) değişkeni </a:t>
            </a:r>
            <a:r>
              <a:rPr lang="tr-TR" sz="2000" dirty="0">
                <a:solidFill>
                  <a:srgbClr val="FF0000"/>
                </a:solidFill>
              </a:rPr>
              <a:t>t, yani zaman olursa!...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7876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2800" dirty="0">
                <a:latin typeface="Tahoma" pitchFamily="34" charset="0"/>
              </a:rPr>
              <a:t>Zaman Serisi Analizi – Örnek Akademik Çalışma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1752601" y="1447801"/>
            <a:ext cx="8447855" cy="4684713"/>
          </a:xfrm>
          <a:noFill/>
        </p:spPr>
        <p:txBody>
          <a:bodyPr/>
          <a:lstStyle/>
          <a:p>
            <a:pPr marL="0" indent="0">
              <a:buNone/>
            </a:pPr>
            <a:r>
              <a:rPr lang="tr-TR" sz="2000" dirty="0"/>
              <a:t>Şenol Çelik, "Türkiye’de bal üretiminin zaman serileri ile modellenmesi", </a:t>
            </a:r>
            <a:r>
              <a:rPr lang="tr-TR" sz="2000" i="1" dirty="0"/>
              <a:t>SAÜ Fen Bil. Der.</a:t>
            </a:r>
            <a:r>
              <a:rPr lang="tr-TR" sz="2000" dirty="0"/>
              <a:t>, Cilt: 19, Sayı: 3, s. 377-382, 2015.</a:t>
            </a:r>
          </a:p>
          <a:p>
            <a:endParaRPr lang="tr-T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89" y="2430303"/>
            <a:ext cx="7237661" cy="41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4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2800" dirty="0">
                <a:latin typeface="Tahoma" pitchFamily="34" charset="0"/>
              </a:rPr>
              <a:t>Zaman Serisi Analizi – Örnek Akademik Çalışma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1752601" y="1447801"/>
            <a:ext cx="8447855" cy="4684713"/>
          </a:xfrm>
          <a:noFill/>
        </p:spPr>
        <p:txBody>
          <a:bodyPr/>
          <a:lstStyle/>
          <a:p>
            <a:pPr marL="0" indent="0">
              <a:buNone/>
            </a:pPr>
            <a:r>
              <a:rPr lang="tr-TR" sz="2000" dirty="0"/>
              <a:t>Şenol Çelik, "Türkiye’de bal üretiminin zaman serileri ile modellenmesi", </a:t>
            </a:r>
            <a:r>
              <a:rPr lang="tr-TR" sz="2000" i="1" dirty="0"/>
              <a:t>SAÜ Fen Bil. Der.</a:t>
            </a:r>
            <a:r>
              <a:rPr lang="tr-TR" sz="2000" dirty="0"/>
              <a:t>, Cilt: 19, Sayı: 3, s. 377-382, 2015.</a:t>
            </a:r>
          </a:p>
          <a:p>
            <a:endParaRPr lang="tr-T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420889"/>
            <a:ext cx="6139866" cy="35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538" y="1162058"/>
            <a:ext cx="6393284" cy="5619743"/>
          </a:xfrm>
          <a:prstGeom prst="rect">
            <a:avLst/>
          </a:prstGeom>
        </p:spPr>
      </p:pic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2800" dirty="0">
                <a:latin typeface="Tahoma" pitchFamily="34" charset="0"/>
              </a:rPr>
              <a:t>Zaman Serisi Analizi – Örnek Akademik Çalışma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1752601" y="1447801"/>
            <a:ext cx="1751112" cy="4684713"/>
          </a:xfrm>
          <a:noFill/>
        </p:spPr>
        <p:txBody>
          <a:bodyPr/>
          <a:lstStyle/>
          <a:p>
            <a:pPr marL="0" indent="0">
              <a:buNone/>
            </a:pPr>
            <a:r>
              <a:rPr lang="tr-TR" sz="1600" dirty="0"/>
              <a:t>Fulya Başak SARIYILMAZ, Nebiye MUSAOĞLU, "Zaman Serilerinin Değişim Analizlerinde Kullanımı: İstanbul Sarıyer Örneği", </a:t>
            </a:r>
            <a:r>
              <a:rPr lang="tr-TR" sz="1600" i="1" dirty="0"/>
              <a:t>5. Uzaktan Algılama-CBS Sempozyumu (UZAL-CBS 2014)</a:t>
            </a:r>
            <a:r>
              <a:rPr lang="tr-TR" sz="1600" dirty="0"/>
              <a:t>, 14-17 Ekim 2014, İstanbul.</a:t>
            </a:r>
            <a:endParaRPr lang="tr-TR" sz="2000" dirty="0"/>
          </a:p>
          <a:p>
            <a:pPr marL="0" indent="0">
              <a:buNone/>
            </a:pP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5603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2800" dirty="0">
                <a:latin typeface="Tahoma" pitchFamily="34" charset="0"/>
              </a:rPr>
              <a:t>Zaman Serisi Analizi – Örnek Akademik Çalışma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1752601" y="1447801"/>
            <a:ext cx="8990062" cy="4684713"/>
          </a:xfrm>
          <a:noFill/>
        </p:spPr>
        <p:txBody>
          <a:bodyPr/>
          <a:lstStyle/>
          <a:p>
            <a:pPr marL="0" indent="0">
              <a:buNone/>
            </a:pPr>
            <a:r>
              <a:rPr lang="tr-TR" sz="1600" dirty="0"/>
              <a:t>Fulya Başak SARIYILMAZ, Nebiye MUSAOĞLU, "Zaman Serilerinin Değişim Analizlerinde Kullanımı: İstanbul Sarıyer Örneği", </a:t>
            </a:r>
            <a:r>
              <a:rPr lang="tr-TR" sz="1600" i="1" dirty="0"/>
              <a:t>5. Uzaktan Algılama-CBS Sempozyumu (UZAL-CBS 2014)</a:t>
            </a:r>
            <a:r>
              <a:rPr lang="tr-TR" sz="1600" dirty="0"/>
              <a:t>, 14-17 Ekim 2014, İstanbul.</a:t>
            </a:r>
            <a:endParaRPr lang="tr-TR" sz="2000" dirty="0"/>
          </a:p>
          <a:p>
            <a:pPr marL="0" indent="0">
              <a:buNone/>
            </a:pPr>
            <a:endParaRPr lang="tr-T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00" y="2564905"/>
            <a:ext cx="9649636" cy="33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Regülarizasyon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748394" y="1447800"/>
            <a:ext cx="8990062" cy="4684713"/>
          </a:xfrm>
          <a:noFill/>
        </p:spPr>
        <p:txBody>
          <a:bodyPr/>
          <a:lstStyle/>
          <a:p>
            <a:r>
              <a:rPr lang="tr-TR" sz="2400" dirty="0" smtClean="0"/>
              <a:t>‘</a:t>
            </a:r>
            <a:r>
              <a:rPr lang="tr-TR" sz="2400" dirty="0" err="1" smtClean="0"/>
              <a:t>Overfitting</a:t>
            </a:r>
            <a:r>
              <a:rPr lang="tr-TR" sz="2400" dirty="0" smtClean="0"/>
              <a:t>’ / ‘</a:t>
            </a:r>
            <a:r>
              <a:rPr lang="tr-TR" sz="2400" dirty="0" err="1" smtClean="0"/>
              <a:t>Underfitting</a:t>
            </a:r>
            <a:r>
              <a:rPr lang="tr-TR" sz="2400" dirty="0" smtClean="0"/>
              <a:t>’</a:t>
            </a:r>
            <a:endParaRPr lang="tr-TR" sz="2400" dirty="0"/>
          </a:p>
          <a:p>
            <a:endParaRPr lang="tr-TR" sz="1600" dirty="0"/>
          </a:p>
        </p:txBody>
      </p:sp>
      <p:pic>
        <p:nvPicPr>
          <p:cNvPr id="4098" name="Picture 2" descr="https://media.geeksforgeeks.org/wp-content/uploads/20190523171704/overfitting_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39" y="2191407"/>
            <a:ext cx="8367939" cy="34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00792" y="5900758"/>
            <a:ext cx="75084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/>
              <a:t>Kaynak: </a:t>
            </a:r>
            <a:r>
              <a:rPr lang="tr-TR" sz="1600" dirty="0" smtClean="0">
                <a:hlinkClick r:id="rId3"/>
              </a:rPr>
              <a:t>https</a:t>
            </a:r>
            <a:r>
              <a:rPr lang="tr-TR" sz="1600" dirty="0">
                <a:hlinkClick r:id="rId3"/>
              </a:rPr>
              <a:t>://www.geeksforgeeks.org/regularization-in-machine-learning/amp</a:t>
            </a:r>
            <a:r>
              <a:rPr lang="tr-TR" sz="1600" dirty="0" smtClean="0">
                <a:hlinkClick r:id="rId3"/>
              </a:rPr>
              <a:t>/</a:t>
            </a:r>
            <a:r>
              <a:rPr lang="tr-TR" sz="1600" dirty="0" smtClean="0"/>
              <a:t> 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2295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Regülarizasyon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748394" y="1447800"/>
            <a:ext cx="8990062" cy="4684713"/>
          </a:xfrm>
          <a:noFill/>
        </p:spPr>
        <p:txBody>
          <a:bodyPr/>
          <a:lstStyle/>
          <a:p>
            <a:r>
              <a:rPr lang="tr-TR" sz="2400" dirty="0" smtClean="0"/>
              <a:t>‘</a:t>
            </a:r>
            <a:r>
              <a:rPr lang="tr-TR" sz="2400" dirty="0" err="1" smtClean="0"/>
              <a:t>Overfitting</a:t>
            </a:r>
            <a:r>
              <a:rPr lang="tr-TR" sz="2400" dirty="0" smtClean="0"/>
              <a:t>’ problemiyle mücadele etmek amacıyla uygulanır</a:t>
            </a:r>
          </a:p>
          <a:p>
            <a:r>
              <a:rPr lang="tr-TR" sz="2400" dirty="0" smtClean="0"/>
              <a:t>Özellikle veri setimiz gürültülüyse ‘</a:t>
            </a:r>
            <a:r>
              <a:rPr lang="tr-TR" sz="2400" dirty="0" err="1" smtClean="0"/>
              <a:t>overfitting</a:t>
            </a:r>
            <a:r>
              <a:rPr lang="tr-TR" sz="2400" dirty="0" smtClean="0"/>
              <a:t>’ olabilir</a:t>
            </a:r>
          </a:p>
          <a:p>
            <a:r>
              <a:rPr lang="tr-TR" sz="2400" dirty="0"/>
              <a:t>Çok Değişkenli Doğrusal Regresyon </a:t>
            </a:r>
            <a:r>
              <a:rPr lang="tr-TR" sz="2400" dirty="0" smtClean="0"/>
              <a:t>Modeli</a:t>
            </a:r>
            <a:r>
              <a:rPr lang="tr-TR" sz="2400" dirty="0"/>
              <a:t>:</a:t>
            </a:r>
          </a:p>
          <a:p>
            <a:pPr marL="0" indent="0">
              <a:buNone/>
            </a:pPr>
            <a:r>
              <a:rPr lang="tr-TR" sz="2400" dirty="0"/>
              <a:t>	y</a:t>
            </a:r>
            <a:r>
              <a:rPr lang="el-GR" sz="2400" baseline="-25000" dirty="0"/>
              <a:t>1</a:t>
            </a:r>
            <a:r>
              <a:rPr lang="tr-TR" sz="2400" dirty="0"/>
              <a:t> = </a:t>
            </a:r>
            <a:r>
              <a:rPr lang="el-GR" sz="2400" dirty="0"/>
              <a:t>β</a:t>
            </a:r>
            <a:r>
              <a:rPr lang="el-GR" sz="2400" baseline="-25000" dirty="0"/>
              <a:t>0</a:t>
            </a:r>
            <a:r>
              <a:rPr lang="tr-TR" sz="2400" baseline="-25000" dirty="0"/>
              <a:t>1</a:t>
            </a:r>
            <a:r>
              <a:rPr lang="el-GR" sz="2400" dirty="0"/>
              <a:t> + β</a:t>
            </a:r>
            <a:r>
              <a:rPr lang="el-GR" sz="2400" baseline="-25000" dirty="0"/>
              <a:t>1</a:t>
            </a:r>
            <a:r>
              <a:rPr lang="tr-TR" sz="2400" baseline="-25000" dirty="0"/>
              <a:t>1 </a:t>
            </a:r>
            <a:r>
              <a:rPr lang="tr-TR" sz="2400" dirty="0"/>
              <a:t>x</a:t>
            </a:r>
            <a:r>
              <a:rPr lang="el-GR" sz="2400" baseline="-25000" dirty="0"/>
              <a:t>1</a:t>
            </a:r>
            <a:r>
              <a:rPr lang="tr-TR" sz="2400" dirty="0"/>
              <a:t> +</a:t>
            </a:r>
            <a:r>
              <a:rPr lang="el-GR" sz="2400" dirty="0"/>
              <a:t> β</a:t>
            </a:r>
            <a:r>
              <a:rPr lang="tr-TR" sz="2400" baseline="-25000" dirty="0"/>
              <a:t>21 </a:t>
            </a:r>
            <a:r>
              <a:rPr lang="tr-TR" sz="2400" dirty="0"/>
              <a:t>x</a:t>
            </a:r>
            <a:r>
              <a:rPr lang="tr-TR" sz="2400" baseline="-25000" dirty="0"/>
              <a:t>2</a:t>
            </a:r>
            <a:r>
              <a:rPr lang="tr-TR" sz="2400" dirty="0"/>
              <a:t> + … + </a:t>
            </a:r>
            <a:r>
              <a:rPr lang="el-GR" sz="2400" dirty="0"/>
              <a:t>β</a:t>
            </a:r>
            <a:r>
              <a:rPr lang="tr-TR" sz="2400" baseline="-25000" dirty="0"/>
              <a:t>p1 </a:t>
            </a:r>
            <a:r>
              <a:rPr lang="tr-TR" sz="2400" dirty="0" err="1"/>
              <a:t>x</a:t>
            </a:r>
            <a:r>
              <a:rPr lang="tr-TR" sz="2400" baseline="-25000" dirty="0" err="1"/>
              <a:t>p</a:t>
            </a:r>
            <a:r>
              <a:rPr lang="el-GR" sz="2400" baseline="-25000" dirty="0"/>
              <a:t> </a:t>
            </a:r>
            <a:r>
              <a:rPr lang="tr-TR" sz="2400" dirty="0"/>
              <a:t>+</a:t>
            </a:r>
            <a:r>
              <a:rPr lang="el-GR" sz="2400" dirty="0"/>
              <a:t> ε</a:t>
            </a:r>
            <a:endParaRPr lang="tr-TR" sz="2400" dirty="0"/>
          </a:p>
          <a:p>
            <a:pPr marL="0" indent="0">
              <a:buNone/>
            </a:pPr>
            <a:r>
              <a:rPr lang="tr-TR" sz="2400" dirty="0"/>
              <a:t>	y</a:t>
            </a:r>
            <a:r>
              <a:rPr lang="tr-TR" sz="2400" baseline="-25000" dirty="0"/>
              <a:t>2</a:t>
            </a:r>
            <a:r>
              <a:rPr lang="tr-TR" sz="2400" dirty="0"/>
              <a:t> = </a:t>
            </a:r>
            <a:r>
              <a:rPr lang="el-GR" sz="2400" dirty="0"/>
              <a:t>β</a:t>
            </a:r>
            <a:r>
              <a:rPr lang="el-GR" sz="2400" baseline="-25000" dirty="0"/>
              <a:t>0</a:t>
            </a:r>
            <a:r>
              <a:rPr lang="tr-TR" sz="2400" baseline="-25000" dirty="0"/>
              <a:t>2</a:t>
            </a:r>
            <a:r>
              <a:rPr lang="el-GR" sz="2400" dirty="0"/>
              <a:t> + β</a:t>
            </a:r>
            <a:r>
              <a:rPr lang="el-GR" sz="2400" baseline="-25000" dirty="0"/>
              <a:t>1</a:t>
            </a:r>
            <a:r>
              <a:rPr lang="tr-TR" sz="2400" baseline="-25000" dirty="0"/>
              <a:t>2 </a:t>
            </a:r>
            <a:r>
              <a:rPr lang="tr-TR" sz="2400" dirty="0"/>
              <a:t>x</a:t>
            </a:r>
            <a:r>
              <a:rPr lang="el-GR" sz="2400" baseline="-25000" dirty="0"/>
              <a:t>1</a:t>
            </a:r>
            <a:r>
              <a:rPr lang="tr-TR" sz="2400" dirty="0"/>
              <a:t> +</a:t>
            </a:r>
            <a:r>
              <a:rPr lang="el-GR" sz="2400" dirty="0"/>
              <a:t> β</a:t>
            </a:r>
            <a:r>
              <a:rPr lang="tr-TR" sz="2400" baseline="-25000" dirty="0"/>
              <a:t>22 </a:t>
            </a:r>
            <a:r>
              <a:rPr lang="tr-TR" sz="2400" dirty="0"/>
              <a:t>x</a:t>
            </a:r>
            <a:r>
              <a:rPr lang="tr-TR" sz="2400" baseline="-25000" dirty="0"/>
              <a:t>2</a:t>
            </a:r>
            <a:r>
              <a:rPr lang="tr-TR" sz="2400" dirty="0"/>
              <a:t> + … + </a:t>
            </a:r>
            <a:r>
              <a:rPr lang="el-GR" sz="2400" dirty="0"/>
              <a:t>β</a:t>
            </a:r>
            <a:r>
              <a:rPr lang="tr-TR" sz="2400" baseline="-25000" dirty="0"/>
              <a:t>p2 </a:t>
            </a:r>
            <a:r>
              <a:rPr lang="tr-TR" sz="2400" dirty="0" err="1"/>
              <a:t>x</a:t>
            </a:r>
            <a:r>
              <a:rPr lang="tr-TR" sz="2400" baseline="-25000" dirty="0" err="1"/>
              <a:t>p</a:t>
            </a:r>
            <a:r>
              <a:rPr lang="el-GR" sz="2400" baseline="-25000" dirty="0"/>
              <a:t> </a:t>
            </a:r>
            <a:r>
              <a:rPr lang="tr-TR" sz="2400" dirty="0"/>
              <a:t>+</a:t>
            </a:r>
            <a:r>
              <a:rPr lang="el-GR" sz="2400" dirty="0"/>
              <a:t> ε</a:t>
            </a:r>
            <a:endParaRPr lang="tr-TR" sz="2400" dirty="0"/>
          </a:p>
          <a:p>
            <a:pPr marL="0" indent="0">
              <a:buNone/>
            </a:pPr>
            <a:r>
              <a:rPr lang="tr-TR" sz="2400" dirty="0"/>
              <a:t>	…</a:t>
            </a:r>
          </a:p>
          <a:p>
            <a:pPr marL="0" indent="0">
              <a:buNone/>
            </a:pPr>
            <a:r>
              <a:rPr lang="tr-TR" sz="2400" dirty="0"/>
              <a:t>	</a:t>
            </a:r>
            <a:r>
              <a:rPr lang="tr-TR" sz="2400" dirty="0" err="1" smtClean="0"/>
              <a:t>y</a:t>
            </a:r>
            <a:r>
              <a:rPr lang="tr-TR" sz="2400" baseline="-25000" dirty="0" err="1" smtClean="0"/>
              <a:t>n</a:t>
            </a:r>
            <a:r>
              <a:rPr lang="tr-TR" sz="2400" dirty="0" smtClean="0"/>
              <a:t> </a:t>
            </a:r>
            <a:r>
              <a:rPr lang="tr-TR" sz="2400" dirty="0"/>
              <a:t>= </a:t>
            </a:r>
            <a:r>
              <a:rPr lang="el-GR" sz="2400" dirty="0" smtClean="0"/>
              <a:t>β</a:t>
            </a:r>
            <a:r>
              <a:rPr lang="el-GR" sz="2400" baseline="-25000" dirty="0" smtClean="0"/>
              <a:t>0</a:t>
            </a:r>
            <a:r>
              <a:rPr lang="tr-TR" sz="2400" baseline="-25000" dirty="0" smtClean="0"/>
              <a:t>n</a:t>
            </a:r>
            <a:r>
              <a:rPr lang="el-GR" sz="2400" dirty="0" smtClean="0"/>
              <a:t> </a:t>
            </a:r>
            <a:r>
              <a:rPr lang="el-GR" sz="2400" dirty="0"/>
              <a:t>+ </a:t>
            </a:r>
            <a:r>
              <a:rPr lang="el-GR" sz="2400" dirty="0" smtClean="0"/>
              <a:t>β</a:t>
            </a:r>
            <a:r>
              <a:rPr lang="el-GR" sz="2400" baseline="-25000" dirty="0" smtClean="0"/>
              <a:t>1</a:t>
            </a:r>
            <a:r>
              <a:rPr lang="tr-TR" sz="2400" baseline="-25000" dirty="0" err="1" smtClean="0"/>
              <a:t>n</a:t>
            </a:r>
            <a:r>
              <a:rPr lang="tr-TR" sz="2400" dirty="0" err="1" smtClean="0"/>
              <a:t>x</a:t>
            </a:r>
            <a:r>
              <a:rPr lang="el-GR" sz="2400" baseline="-25000" dirty="0"/>
              <a:t>1</a:t>
            </a:r>
            <a:r>
              <a:rPr lang="tr-TR" sz="2400" dirty="0"/>
              <a:t> +</a:t>
            </a:r>
            <a:r>
              <a:rPr lang="el-GR" sz="2400" dirty="0"/>
              <a:t> β</a:t>
            </a:r>
            <a:r>
              <a:rPr lang="tr-TR" sz="2400" baseline="-25000" dirty="0" smtClean="0"/>
              <a:t>2n </a:t>
            </a:r>
            <a:r>
              <a:rPr lang="tr-TR" sz="2400" dirty="0"/>
              <a:t>x</a:t>
            </a:r>
            <a:r>
              <a:rPr lang="tr-TR" sz="2400" baseline="-25000" dirty="0"/>
              <a:t>2</a:t>
            </a:r>
            <a:r>
              <a:rPr lang="tr-TR" sz="2400" dirty="0"/>
              <a:t> + … + </a:t>
            </a:r>
            <a:r>
              <a:rPr lang="el-GR" sz="2400" dirty="0"/>
              <a:t>β</a:t>
            </a:r>
            <a:r>
              <a:rPr lang="tr-TR" sz="2400" baseline="-25000" dirty="0" err="1" smtClean="0"/>
              <a:t>pn</a:t>
            </a:r>
            <a:r>
              <a:rPr lang="tr-TR" sz="2400" baseline="-25000" dirty="0" smtClean="0"/>
              <a:t> </a:t>
            </a:r>
            <a:r>
              <a:rPr lang="tr-TR" sz="2400" dirty="0" err="1"/>
              <a:t>x</a:t>
            </a:r>
            <a:r>
              <a:rPr lang="tr-TR" sz="2400" baseline="-25000" dirty="0" err="1"/>
              <a:t>p</a:t>
            </a:r>
            <a:r>
              <a:rPr lang="el-GR" sz="2400" baseline="-25000" dirty="0"/>
              <a:t> </a:t>
            </a:r>
            <a:r>
              <a:rPr lang="tr-TR" sz="2400" dirty="0"/>
              <a:t>+</a:t>
            </a:r>
            <a:r>
              <a:rPr lang="el-GR" sz="2400" dirty="0"/>
              <a:t> ε</a:t>
            </a:r>
            <a:endParaRPr lang="tr-TR" sz="2400" dirty="0"/>
          </a:p>
          <a:p>
            <a:r>
              <a:rPr lang="tr-TR" sz="2400" dirty="0" smtClean="0"/>
              <a:t>Karelerin Artık Toplamı (</a:t>
            </a:r>
            <a:r>
              <a:rPr lang="tr-TR" sz="2400" i="1" dirty="0" err="1" smtClean="0"/>
              <a:t>Residual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Sum</a:t>
            </a:r>
            <a:r>
              <a:rPr lang="tr-TR" sz="2400" i="1" dirty="0" smtClean="0"/>
              <a:t> of </a:t>
            </a:r>
            <a:r>
              <a:rPr lang="tr-TR" sz="2400" i="1" dirty="0" err="1" smtClean="0"/>
              <a:t>Squares</a:t>
            </a:r>
            <a:r>
              <a:rPr lang="tr-TR" sz="2400" dirty="0" smtClean="0"/>
              <a:t> – RSS):</a:t>
            </a:r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/>
          </a:p>
          <a:p>
            <a:endParaRPr lang="tr-TR" sz="1600" dirty="0"/>
          </a:p>
        </p:txBody>
      </p:sp>
      <p:pic>
        <p:nvPicPr>
          <p:cNvPr id="1026" name="Picture 2" descr="https://miro.medium.com/max/681/1*DY3-IaGcHjjLg7oYXx1O3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40" y="5484700"/>
            <a:ext cx="5255326" cy="10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4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238960" y="1556791"/>
            <a:ext cx="8490148" cy="4982801"/>
          </a:xfrm>
          <a:noFill/>
        </p:spPr>
        <p:txBody>
          <a:bodyPr/>
          <a:lstStyle/>
          <a:p>
            <a:r>
              <a:rPr lang="tr-TR" sz="2000" dirty="0"/>
              <a:t>Bir tane bağımlı ve bir tane de bağımsız değişken var ise: Basit Regresyon Analizi </a:t>
            </a:r>
          </a:p>
          <a:p>
            <a:r>
              <a:rPr lang="tr-TR" sz="2000" dirty="0"/>
              <a:t>Bir tane bağımlı değişken, birden fazla bağımsız değişken var ise: Çoklu Regresyon Analizi</a:t>
            </a:r>
          </a:p>
          <a:p>
            <a:r>
              <a:rPr lang="tr-TR" sz="2000" dirty="0"/>
              <a:t>Birden fazla bağımlı değişken var ise: Çok Değişkenli Regresyon Analizi </a:t>
            </a:r>
          </a:p>
          <a:p>
            <a:endParaRPr lang="tr-TR" sz="2000" dirty="0"/>
          </a:p>
          <a:p>
            <a:r>
              <a:rPr lang="tr-TR" sz="2000" dirty="0"/>
              <a:t>Değişkenler arasındaki ilişki doğrusal ise: Doğrusal (Lineer) Regresyon Analizi </a:t>
            </a:r>
          </a:p>
          <a:p>
            <a:r>
              <a:rPr lang="tr-TR" sz="2000" dirty="0"/>
              <a:t>Değişkenler arasındaki ilişki doğrusal değilse: </a:t>
            </a:r>
            <a:r>
              <a:rPr lang="tr-TR" sz="2000" dirty="0" err="1"/>
              <a:t>Eğrisel</a:t>
            </a:r>
            <a:r>
              <a:rPr lang="tr-TR" sz="2000" dirty="0"/>
              <a:t> (Doğrusal Olmayan, </a:t>
            </a:r>
            <a:r>
              <a:rPr lang="tr-TR" sz="2000" dirty="0" err="1"/>
              <a:t>Non</a:t>
            </a:r>
            <a:r>
              <a:rPr lang="tr-TR" sz="2000" dirty="0"/>
              <a:t>-Lineer) Regresyon Analizi</a:t>
            </a:r>
          </a:p>
        </p:txBody>
      </p:sp>
    </p:spTree>
    <p:extLst>
      <p:ext uri="{BB962C8B-B14F-4D97-AF65-F5344CB8AC3E}">
        <p14:creationId xmlns:p14="http://schemas.microsoft.com/office/powerpoint/2010/main" val="349785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5670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Regülarizasyon</a:t>
            </a:r>
            <a:endParaRPr lang="en-US" sz="2400" dirty="0">
              <a:latin typeface="Tahoma" pitchFamily="34" charset="0"/>
            </a:endParaRPr>
          </a:p>
        </p:txBody>
      </p:sp>
      <p:pic>
        <p:nvPicPr>
          <p:cNvPr id="1026" name="Picture 2" descr="https://miro.medium.com/max/681/1*DY3-IaGcHjjLg7oYXx1O3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82" y="1510971"/>
            <a:ext cx="5255326" cy="10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iro.medium.com/max/830/1*CiqZ8lhwxi5c4d1nV24w4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82" y="2662481"/>
            <a:ext cx="6950270" cy="116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/>
          <p:cNvSpPr/>
          <p:nvPr/>
        </p:nvSpPr>
        <p:spPr>
          <a:xfrm rot="5400000">
            <a:off x="6800850" y="3394543"/>
            <a:ext cx="310243" cy="8735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TextBox 2"/>
          <p:cNvSpPr txBox="1"/>
          <p:nvPr/>
        </p:nvSpPr>
        <p:spPr>
          <a:xfrm>
            <a:off x="6578393" y="3981583"/>
            <a:ext cx="120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Ceza Faktörü</a:t>
            </a:r>
            <a:endParaRPr lang="tr-TR" dirty="0"/>
          </a:p>
        </p:txBody>
      </p:sp>
      <p:pic>
        <p:nvPicPr>
          <p:cNvPr id="2052" name="Picture 4" descr="https://miro.medium.com/max/821/1*tHJ4sSPYV0bDr8xxEdiwX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43" y="4636807"/>
            <a:ext cx="6708095" cy="107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/>
          <p:cNvSpPr/>
          <p:nvPr/>
        </p:nvSpPr>
        <p:spPr>
          <a:xfrm rot="16200000">
            <a:off x="6814457" y="4298058"/>
            <a:ext cx="310243" cy="8735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438149" y="894904"/>
            <a:ext cx="10736669" cy="6069421"/>
          </a:xfrm>
          <a:noFill/>
        </p:spPr>
        <p:txBody>
          <a:bodyPr>
            <a:normAutofit/>
          </a:bodyPr>
          <a:lstStyle/>
          <a:p>
            <a:r>
              <a:rPr lang="tr-TR" sz="2400" dirty="0" smtClean="0"/>
              <a:t>Karelerin Artık Toplamı (</a:t>
            </a:r>
            <a:r>
              <a:rPr lang="tr-TR" sz="2400" i="1" dirty="0" err="1" smtClean="0"/>
              <a:t>Residual</a:t>
            </a:r>
            <a:r>
              <a:rPr lang="tr-TR" sz="2400" i="1" dirty="0" smtClean="0"/>
              <a:t> </a:t>
            </a:r>
            <a:r>
              <a:rPr lang="tr-TR" sz="2400" i="1" dirty="0" err="1" smtClean="0"/>
              <a:t>Sum</a:t>
            </a:r>
            <a:r>
              <a:rPr lang="tr-TR" sz="2400" i="1" dirty="0" smtClean="0"/>
              <a:t> of </a:t>
            </a:r>
            <a:r>
              <a:rPr lang="tr-TR" sz="2400" i="1" dirty="0" err="1" smtClean="0"/>
              <a:t>Squares</a:t>
            </a:r>
            <a:r>
              <a:rPr lang="tr-TR" sz="2400" dirty="0" smtClean="0"/>
              <a:t> – RSS):</a:t>
            </a:r>
          </a:p>
          <a:p>
            <a:endParaRPr lang="tr-TR" sz="2400" dirty="0"/>
          </a:p>
          <a:p>
            <a:endParaRPr lang="tr-TR" sz="2400" dirty="0" smtClean="0"/>
          </a:p>
          <a:p>
            <a:endParaRPr lang="tr-TR" sz="2400" dirty="0"/>
          </a:p>
          <a:p>
            <a:r>
              <a:rPr lang="tr-TR" sz="2400" dirty="0" err="1" smtClean="0"/>
              <a:t>Ridge</a:t>
            </a:r>
            <a:r>
              <a:rPr lang="tr-TR" sz="2400" dirty="0" smtClean="0"/>
              <a:t> (L2 norm):</a:t>
            </a:r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r>
              <a:rPr lang="tr-TR" sz="2400" dirty="0" err="1" smtClean="0"/>
              <a:t>Lasso</a:t>
            </a:r>
            <a:r>
              <a:rPr lang="tr-TR" sz="2400" dirty="0" smtClean="0"/>
              <a:t> (L1 norm):</a:t>
            </a:r>
            <a:endParaRPr lang="tr-TR" sz="2400" dirty="0"/>
          </a:p>
          <a:p>
            <a:endParaRPr lang="tr-TR" sz="1600" dirty="0" smtClean="0"/>
          </a:p>
          <a:p>
            <a:r>
              <a:rPr lang="tr-TR" sz="2400" dirty="0" err="1" smtClean="0"/>
              <a:t>Elastic</a:t>
            </a:r>
            <a:r>
              <a:rPr lang="tr-TR" sz="2400" dirty="0" smtClean="0"/>
              <a:t> Net: </a:t>
            </a:r>
            <a:r>
              <a:rPr lang="tr-TR" sz="2400" dirty="0" err="1" smtClean="0"/>
              <a:t>Ridge</a:t>
            </a:r>
            <a:r>
              <a:rPr lang="tr-TR" sz="2400" dirty="0" smtClean="0"/>
              <a:t> ve </a:t>
            </a:r>
            <a:r>
              <a:rPr lang="tr-TR" sz="2400" dirty="0" err="1" smtClean="0"/>
              <a:t>Lasso’daki</a:t>
            </a:r>
            <a:r>
              <a:rPr lang="tr-TR" sz="2400" dirty="0" smtClean="0"/>
              <a:t> ceza faktörlerinin ağırlıklı ortalaması</a:t>
            </a:r>
            <a:endParaRPr lang="tr-TR" sz="1600" dirty="0"/>
          </a:p>
        </p:txBody>
      </p:sp>
      <p:sp>
        <p:nvSpPr>
          <p:cNvPr id="4" name="Rectangle 3"/>
          <p:cNvSpPr/>
          <p:nvPr/>
        </p:nvSpPr>
        <p:spPr>
          <a:xfrm>
            <a:off x="544286" y="6302219"/>
            <a:ext cx="8412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Kaynak: </a:t>
            </a:r>
            <a:r>
              <a:rPr lang="tr-TR" sz="1400" dirty="0" smtClean="0">
                <a:hlinkClick r:id="rId5"/>
              </a:rPr>
              <a:t>https</a:t>
            </a:r>
            <a:r>
              <a:rPr lang="tr-TR" sz="1400" dirty="0">
                <a:hlinkClick r:id="rId5"/>
              </a:rPr>
              <a:t>://towardsdatascience.com/regularization-in-machine-learning-76441ddcf99a#:~:</a:t>
            </a:r>
            <a:r>
              <a:rPr lang="tr-TR" sz="1400" dirty="0" smtClean="0">
                <a:hlinkClick r:id="rId5"/>
              </a:rPr>
              <a:t>text=This%20is%20a%20form%20of,avoid%20the%20risk%20of%20overfitting</a:t>
            </a:r>
            <a:r>
              <a:rPr lang="tr-TR" sz="1400" dirty="0" smtClean="0"/>
              <a:t> 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6390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438150" y="802822"/>
            <a:ext cx="8990062" cy="4684713"/>
          </a:xfrm>
          <a:noFill/>
        </p:spPr>
        <p:txBody>
          <a:bodyPr/>
          <a:lstStyle/>
          <a:p>
            <a:r>
              <a:rPr lang="tr-TR" sz="2400" dirty="0" smtClean="0"/>
              <a:t>Sadece iki parametremiz olduğunu varsayalım:</a:t>
            </a:r>
          </a:p>
          <a:p>
            <a:r>
              <a:rPr lang="tr-TR" sz="2400" dirty="0" err="1" smtClean="0"/>
              <a:t>Ridge</a:t>
            </a:r>
            <a:r>
              <a:rPr lang="tr-TR" sz="2400" dirty="0" smtClean="0"/>
              <a:t> (L2 norm) için en küçük RSS (</a:t>
            </a:r>
            <a:r>
              <a:rPr lang="tr-TR" sz="2400" i="1" dirty="0" err="1" smtClean="0"/>
              <a:t>loss</a:t>
            </a:r>
            <a:r>
              <a:rPr lang="tr-TR" sz="2400" dirty="0" smtClean="0"/>
              <a:t>) değeri: </a:t>
            </a:r>
            <a:r>
              <a:rPr lang="el-GR" sz="2400" i="1" dirty="0" smtClean="0"/>
              <a:t>β1² </a:t>
            </a:r>
            <a:r>
              <a:rPr lang="el-GR" sz="2400" i="1" dirty="0"/>
              <a:t>+ β2² ≤ </a:t>
            </a:r>
            <a:r>
              <a:rPr lang="tr-TR" sz="2400" i="1" dirty="0"/>
              <a:t>s</a:t>
            </a:r>
            <a:endParaRPr lang="tr-TR" sz="3200" dirty="0" smtClean="0"/>
          </a:p>
          <a:p>
            <a:r>
              <a:rPr lang="tr-TR" sz="2400" dirty="0" err="1" smtClean="0"/>
              <a:t>Lasso</a:t>
            </a:r>
            <a:r>
              <a:rPr lang="tr-TR" sz="2400" dirty="0" smtClean="0"/>
              <a:t> (L1 norm) </a:t>
            </a:r>
            <a:r>
              <a:rPr lang="tr-TR" sz="2400" dirty="0"/>
              <a:t>için en küçük RSS (</a:t>
            </a:r>
            <a:r>
              <a:rPr lang="tr-TR" sz="2400" dirty="0" err="1"/>
              <a:t>loss</a:t>
            </a:r>
            <a:r>
              <a:rPr lang="tr-TR" sz="2400" dirty="0"/>
              <a:t>) değeri: </a:t>
            </a:r>
            <a:r>
              <a:rPr lang="el-GR" sz="2400" i="1" dirty="0" smtClean="0"/>
              <a:t>|</a:t>
            </a:r>
            <a:r>
              <a:rPr lang="el-GR" sz="2400" i="1" dirty="0"/>
              <a:t>β1|+|β2|≤ </a:t>
            </a:r>
            <a:r>
              <a:rPr lang="tr-TR" sz="2400" i="1" dirty="0"/>
              <a:t>s</a:t>
            </a:r>
            <a:endParaRPr lang="tr-TR" sz="2400" dirty="0"/>
          </a:p>
          <a:p>
            <a:endParaRPr lang="tr-TR" sz="1600" dirty="0"/>
          </a:p>
        </p:txBody>
      </p:sp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396384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-35378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Regülarizasyon</a:t>
            </a:r>
            <a:endParaRPr lang="en-US" sz="2400" dirty="0">
              <a:latin typeface="Tahoma" pitchFamily="34" charset="0"/>
            </a:endParaRPr>
          </a:p>
        </p:txBody>
      </p:sp>
      <p:pic>
        <p:nvPicPr>
          <p:cNvPr id="3074" name="Picture 2" descr="https://miro.medium.com/max/1050/1*XC-8tHoMxrO3ogHKylRf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922" y="2385263"/>
            <a:ext cx="7446308" cy="380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6922" y="404948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Lasso</a:t>
            </a:r>
            <a:endParaRPr lang="tr-TR" dirty="0"/>
          </a:p>
        </p:txBody>
      </p:sp>
      <p:sp>
        <p:nvSpPr>
          <p:cNvPr id="13" name="TextBox 12"/>
          <p:cNvSpPr txBox="1"/>
          <p:nvPr/>
        </p:nvSpPr>
        <p:spPr>
          <a:xfrm>
            <a:off x="8366382" y="411187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Ridge</a:t>
            </a:r>
            <a:endParaRPr lang="tr-TR" dirty="0"/>
          </a:p>
        </p:txBody>
      </p:sp>
      <p:sp>
        <p:nvSpPr>
          <p:cNvPr id="14" name="Rectangle 13"/>
          <p:cNvSpPr/>
          <p:nvPr/>
        </p:nvSpPr>
        <p:spPr>
          <a:xfrm>
            <a:off x="544286" y="6302219"/>
            <a:ext cx="8412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Kaynak: </a:t>
            </a:r>
            <a:r>
              <a:rPr lang="tr-TR" sz="1400" dirty="0" smtClean="0">
                <a:hlinkClick r:id="rId3"/>
              </a:rPr>
              <a:t>https</a:t>
            </a:r>
            <a:r>
              <a:rPr lang="tr-TR" sz="1400" dirty="0">
                <a:hlinkClick r:id="rId3"/>
              </a:rPr>
              <a:t>://towardsdatascience.com/regularization-in-machine-learning-76441ddcf99a#:~:</a:t>
            </a:r>
            <a:r>
              <a:rPr lang="tr-TR" sz="1400" dirty="0" smtClean="0">
                <a:hlinkClick r:id="rId3"/>
              </a:rPr>
              <a:t>text=This%20is%20a%20form%20of,avoid%20the%20risk%20of%20overfitting</a:t>
            </a:r>
            <a:r>
              <a:rPr lang="tr-TR" sz="1400" dirty="0" smtClean="0"/>
              <a:t> 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4347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647813" y="6143172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-35378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Normalizasyon</a:t>
            </a:r>
            <a:r>
              <a:rPr lang="tr-TR" sz="3200" dirty="0" smtClean="0">
                <a:latin typeface="Tahoma" pitchFamily="34" charset="0"/>
              </a:rPr>
              <a:t> – Ölçekleme - Standardizasyon </a:t>
            </a:r>
            <a:endParaRPr lang="en-US" sz="2400" dirty="0">
              <a:latin typeface="Tahoma" pitchFamily="34" charset="0"/>
            </a:endParaRPr>
          </a:p>
        </p:txBody>
      </p:sp>
      <p:pic>
        <p:nvPicPr>
          <p:cNvPr id="1026" name="Picture 2" descr="Data Normalization - CyberHo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11" y="516051"/>
            <a:ext cx="7371896" cy="552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1739" y="6325734"/>
            <a:ext cx="6662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Kaynak: </a:t>
            </a:r>
            <a:r>
              <a:rPr lang="tr-TR" dirty="0" smtClean="0">
                <a:hlinkClick r:id="rId3"/>
              </a:rPr>
              <a:t>https</a:t>
            </a:r>
            <a:r>
              <a:rPr lang="tr-TR" dirty="0">
                <a:hlinkClick r:id="rId3"/>
              </a:rPr>
              <a:t>://cyberhoot.com/cybrary/data-normalization</a:t>
            </a:r>
            <a:r>
              <a:rPr lang="tr-TR" dirty="0" smtClean="0">
                <a:hlinkClick r:id="rId3"/>
              </a:rPr>
              <a:t>/</a:t>
            </a:r>
            <a:r>
              <a:rPr lang="tr-TR" dirty="0" smtClean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0372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647813" y="6143172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-35378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Normalizasyon</a:t>
            </a:r>
            <a:r>
              <a:rPr lang="tr-TR" sz="3200" dirty="0" smtClean="0">
                <a:latin typeface="Tahoma" pitchFamily="34" charset="0"/>
              </a:rPr>
              <a:t> – Ölçekleme - Standardizasyon 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3427" y="5806773"/>
            <a:ext cx="83128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/>
              <a:t>Kaynak: R. </a:t>
            </a:r>
            <a:r>
              <a:rPr lang="tr-TR" sz="1600" dirty="0" err="1" smtClean="0"/>
              <a:t>Reif</a:t>
            </a:r>
            <a:r>
              <a:rPr lang="tr-TR" sz="1600" dirty="0" smtClean="0"/>
              <a:t>, </a:t>
            </a:r>
            <a:r>
              <a:rPr lang="en-US" sz="1600" dirty="0"/>
              <a:t>Importance of Feature Scaling in Data </a:t>
            </a:r>
            <a:r>
              <a:rPr lang="en-US" sz="1600" dirty="0" smtClean="0"/>
              <a:t>Modeling</a:t>
            </a:r>
            <a:r>
              <a:rPr lang="tr-TR" sz="1600" dirty="0" smtClean="0"/>
              <a:t>, </a:t>
            </a:r>
            <a:r>
              <a:rPr lang="tr-TR" sz="1600" dirty="0" smtClean="0">
                <a:hlinkClick r:id="rId2"/>
              </a:rPr>
              <a:t>https://www.robertoreif.com/blog/2017/12/21/importance-of-feature-scaling-in-data-modeling-part-2</a:t>
            </a:r>
            <a:r>
              <a:rPr lang="tr-TR" sz="1600" dirty="0" smtClean="0"/>
              <a:t> </a:t>
            </a:r>
            <a:endParaRPr lang="tr-T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204912"/>
            <a:ext cx="9525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647813" y="6143172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-35378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Normalizasyon</a:t>
            </a:r>
            <a:r>
              <a:rPr lang="tr-TR" sz="3200" dirty="0" smtClean="0">
                <a:latin typeface="Tahoma" pitchFamily="34" charset="0"/>
              </a:rPr>
              <a:t> – Ölçekleme - Standardizasyon 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9993" y="5679403"/>
            <a:ext cx="84421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</a:t>
            </a:r>
            <a:r>
              <a:rPr lang="tr-TR" sz="1400" dirty="0"/>
              <a:t>: </a:t>
            </a:r>
            <a:r>
              <a:rPr lang="tr-TR" sz="1400" dirty="0" smtClean="0"/>
              <a:t>A. S. </a:t>
            </a:r>
            <a:r>
              <a:rPr lang="tr-TR" sz="1400" dirty="0" err="1" smtClean="0"/>
              <a:t>Chadha</a:t>
            </a:r>
            <a:r>
              <a:rPr lang="tr-TR" sz="1400" dirty="0" smtClean="0"/>
              <a:t>, </a:t>
            </a:r>
            <a:r>
              <a:rPr lang="en-US" sz="1400" dirty="0" smtClean="0"/>
              <a:t>What </a:t>
            </a:r>
            <a:r>
              <a:rPr lang="en-US" sz="1400" dirty="0"/>
              <a:t>Do Normalization and Standardization Mean? When to Normalize Data and When to Standardize Data?</a:t>
            </a:r>
          </a:p>
          <a:p>
            <a:r>
              <a:rPr lang="tr-TR" sz="1400" dirty="0" smtClean="0">
                <a:hlinkClick r:id="rId2"/>
              </a:rPr>
              <a:t>https</a:t>
            </a:r>
            <a:r>
              <a:rPr lang="tr-TR" sz="1400" dirty="0">
                <a:hlinkClick r:id="rId2"/>
              </a:rPr>
              <a:t>://</a:t>
            </a:r>
            <a:r>
              <a:rPr lang="tr-TR" sz="1400" dirty="0" smtClean="0">
                <a:hlinkClick r:id="rId2"/>
              </a:rPr>
              <a:t>becominghuman.ai/what-does-feature-scaling-mean-when-to-normalize-data-and-when-to-standardize-data-c3de654405ed</a:t>
            </a:r>
            <a:r>
              <a:rPr lang="tr-TR" sz="1400" dirty="0" smtClean="0"/>
              <a:t> </a:t>
            </a:r>
            <a:endParaRPr lang="tr-TR" sz="1400" dirty="0"/>
          </a:p>
        </p:txBody>
      </p:sp>
      <p:pic>
        <p:nvPicPr>
          <p:cNvPr id="2050" name="Picture 2" descr="What Do Normalization and Standardization Mean? When to Normalize Data and  When to Standardize Data? | by Akalbir Singh Chadha | Becoming Human:  Artificial Intelligence Magaz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241" y="1084151"/>
            <a:ext cx="8410772" cy="386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45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647813" y="6143172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-35378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Normalizasyon</a:t>
            </a:r>
            <a:r>
              <a:rPr lang="tr-TR" sz="3200" dirty="0" smtClean="0">
                <a:latin typeface="Tahoma" pitchFamily="34" charset="0"/>
              </a:rPr>
              <a:t> – Ölçekleme - Standardizasyon 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7334" y="5881562"/>
            <a:ext cx="8442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/>
              <a:t>Kaynak: </a:t>
            </a:r>
            <a:r>
              <a:rPr lang="tr-TR" sz="1400" dirty="0" smtClean="0"/>
              <a:t>C. </a:t>
            </a:r>
            <a:r>
              <a:rPr lang="tr-TR" sz="1400" dirty="0" err="1" smtClean="0"/>
              <a:t>Liu</a:t>
            </a:r>
            <a:r>
              <a:rPr lang="tr-TR" sz="1400" dirty="0" smtClean="0"/>
              <a:t>, Data </a:t>
            </a:r>
            <a:r>
              <a:rPr lang="tr-TR" sz="1400" dirty="0" err="1"/>
              <a:t>Transformation</a:t>
            </a:r>
            <a:r>
              <a:rPr lang="tr-TR" sz="1400" dirty="0"/>
              <a:t>: </a:t>
            </a:r>
            <a:r>
              <a:rPr lang="tr-TR" sz="1400" dirty="0" err="1"/>
              <a:t>Standardization</a:t>
            </a:r>
            <a:r>
              <a:rPr lang="tr-TR" sz="1400" dirty="0"/>
              <a:t> </a:t>
            </a:r>
            <a:r>
              <a:rPr lang="tr-TR" sz="1400" dirty="0" err="1"/>
              <a:t>vs</a:t>
            </a:r>
            <a:r>
              <a:rPr lang="tr-TR" sz="1400" dirty="0"/>
              <a:t> </a:t>
            </a:r>
            <a:r>
              <a:rPr lang="tr-TR" sz="1400" dirty="0" err="1" smtClean="0"/>
              <a:t>Normalization</a:t>
            </a:r>
            <a:r>
              <a:rPr lang="tr-TR" sz="1400" dirty="0"/>
              <a:t>, </a:t>
            </a:r>
            <a:r>
              <a:rPr lang="tr-TR" sz="1400" dirty="0">
                <a:hlinkClick r:id="rId2"/>
              </a:rPr>
              <a:t>https://</a:t>
            </a:r>
            <a:r>
              <a:rPr lang="tr-TR" sz="1400" dirty="0" smtClean="0">
                <a:hlinkClick r:id="rId2"/>
              </a:rPr>
              <a:t>www.kdnuggets.com/2020/04/data-transformation-standardization-normalization.html</a:t>
            </a:r>
            <a:r>
              <a:rPr lang="tr-TR" sz="1400" dirty="0" smtClean="0"/>
              <a:t> </a:t>
            </a:r>
            <a:endParaRPr lang="tr-TR" sz="1400" dirty="0"/>
          </a:p>
        </p:txBody>
      </p:sp>
      <p:pic>
        <p:nvPicPr>
          <p:cNvPr id="3074" name="Picture 2" descr="https://miro.medium.com/max/1400/1*YRWWEdutwJ8i-n7Vmgxr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675412"/>
            <a:ext cx="9333411" cy="15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iro.medium.com/max/1400/1*qRmiffZgkNaXnTBZwDaf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092" y="2215424"/>
            <a:ext cx="6911146" cy="332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6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487135" y="1641021"/>
            <a:ext cx="9563100" cy="4684713"/>
          </a:xfrm>
          <a:noFill/>
        </p:spPr>
        <p:txBody>
          <a:bodyPr>
            <a:normAutofit/>
          </a:bodyPr>
          <a:lstStyle/>
          <a:p>
            <a:r>
              <a:rPr lang="tr-TR" sz="2400" dirty="0" smtClean="0"/>
              <a:t>Öznitelikleri </a:t>
            </a:r>
            <a:r>
              <a:rPr lang="tr-TR" sz="2400" dirty="0" err="1" smtClean="0"/>
              <a:t>Öbekleme</a:t>
            </a:r>
            <a:endParaRPr lang="tr-TR" sz="2400" dirty="0" smtClean="0"/>
          </a:p>
          <a:p>
            <a:pPr lvl="1"/>
            <a:r>
              <a:rPr lang="tr-TR" sz="2200" dirty="0" smtClean="0"/>
              <a:t>Faktör Analizi (</a:t>
            </a:r>
            <a:r>
              <a:rPr lang="tr-TR" sz="2200" i="1" dirty="0" err="1" smtClean="0"/>
              <a:t>Factor</a:t>
            </a:r>
            <a:r>
              <a:rPr lang="tr-TR" sz="2200" i="1" dirty="0" smtClean="0"/>
              <a:t> Analysis</a:t>
            </a:r>
            <a:r>
              <a:rPr lang="tr-TR" sz="2200" dirty="0" smtClean="0"/>
              <a:t>)</a:t>
            </a:r>
          </a:p>
          <a:p>
            <a:endParaRPr lang="tr-TR" sz="2400" dirty="0" smtClean="0"/>
          </a:p>
          <a:p>
            <a:r>
              <a:rPr lang="tr-TR" sz="2400" dirty="0" smtClean="0"/>
              <a:t>Çok boyutlu uzaya uygun açıdan fener tutma</a:t>
            </a:r>
          </a:p>
          <a:p>
            <a:pPr lvl="1"/>
            <a:r>
              <a:rPr lang="tr-TR" sz="2200" dirty="0" smtClean="0"/>
              <a:t>Temel Bileşen Analizi (</a:t>
            </a:r>
            <a:r>
              <a:rPr lang="tr-TR" sz="2200" i="1" dirty="0" err="1" smtClean="0"/>
              <a:t>Principal</a:t>
            </a:r>
            <a:r>
              <a:rPr lang="tr-TR" sz="2200" i="1" dirty="0" smtClean="0"/>
              <a:t> Component Analysis</a:t>
            </a:r>
            <a:r>
              <a:rPr lang="tr-TR" sz="2200" dirty="0" smtClean="0"/>
              <a:t> – PCA)</a:t>
            </a:r>
          </a:p>
          <a:p>
            <a:pPr lvl="1"/>
            <a:r>
              <a:rPr lang="tr-TR" sz="2200" dirty="0" smtClean="0"/>
              <a:t>Lineer </a:t>
            </a:r>
            <a:r>
              <a:rPr lang="tr-TR" sz="2200" dirty="0" err="1" smtClean="0"/>
              <a:t>Diskriminant</a:t>
            </a:r>
            <a:r>
              <a:rPr lang="tr-TR" sz="2200" dirty="0" smtClean="0"/>
              <a:t> Analizi (</a:t>
            </a:r>
            <a:r>
              <a:rPr lang="tr-TR" sz="2200" i="1" dirty="0" err="1" smtClean="0"/>
              <a:t>Linear</a:t>
            </a:r>
            <a:r>
              <a:rPr lang="tr-TR" sz="2200" i="1" dirty="0" smtClean="0"/>
              <a:t> </a:t>
            </a:r>
            <a:r>
              <a:rPr lang="tr-TR" sz="2200" i="1" dirty="0" err="1" smtClean="0"/>
              <a:t>Discriminant</a:t>
            </a:r>
            <a:r>
              <a:rPr lang="tr-TR" sz="2200" i="1" dirty="0" smtClean="0"/>
              <a:t> Analysis</a:t>
            </a:r>
            <a:r>
              <a:rPr lang="tr-TR" sz="2200" dirty="0" smtClean="0"/>
              <a:t> - LDA)</a:t>
            </a:r>
          </a:p>
          <a:p>
            <a:pPr lvl="1"/>
            <a:r>
              <a:rPr lang="tr-TR" sz="2200" dirty="0" smtClean="0"/>
              <a:t>t-Dağıtılmış </a:t>
            </a:r>
            <a:r>
              <a:rPr lang="tr-TR" sz="2200" dirty="0" err="1" smtClean="0"/>
              <a:t>Stokastik</a:t>
            </a:r>
            <a:r>
              <a:rPr lang="tr-TR" sz="2200" dirty="0" smtClean="0"/>
              <a:t> Komşu Gömme (</a:t>
            </a:r>
            <a:r>
              <a:rPr lang="tr-TR" sz="2200" i="1" dirty="0" smtClean="0"/>
              <a:t>t-</a:t>
            </a:r>
            <a:r>
              <a:rPr lang="tr-TR" sz="2200" i="1" dirty="0" err="1" smtClean="0"/>
              <a:t>distributed</a:t>
            </a:r>
            <a:r>
              <a:rPr lang="tr-TR" sz="2200" i="1" dirty="0" smtClean="0"/>
              <a:t> </a:t>
            </a:r>
            <a:r>
              <a:rPr lang="tr-TR" sz="2200" i="1" dirty="0" err="1"/>
              <a:t>S</a:t>
            </a:r>
            <a:r>
              <a:rPr lang="tr-TR" sz="2200" i="1" dirty="0" err="1" smtClean="0"/>
              <a:t>tochastic</a:t>
            </a:r>
            <a:r>
              <a:rPr lang="tr-TR" sz="2200" i="1" dirty="0" smtClean="0"/>
              <a:t> </a:t>
            </a:r>
            <a:r>
              <a:rPr lang="tr-TR" sz="2200" i="1" dirty="0" err="1"/>
              <a:t>N</a:t>
            </a:r>
            <a:r>
              <a:rPr lang="tr-TR" sz="2200" i="1" dirty="0" err="1" smtClean="0"/>
              <a:t>eighbor</a:t>
            </a:r>
            <a:r>
              <a:rPr lang="tr-TR" sz="2200" i="1" dirty="0" smtClean="0"/>
              <a:t> </a:t>
            </a:r>
            <a:r>
              <a:rPr lang="tr-TR" sz="2200" i="1" dirty="0" err="1" smtClean="0"/>
              <a:t>Embedding</a:t>
            </a:r>
            <a:r>
              <a:rPr lang="tr-TR" sz="2200" i="1" dirty="0" smtClean="0"/>
              <a:t> </a:t>
            </a:r>
            <a:r>
              <a:rPr lang="tr-TR" sz="2200" dirty="0" smtClean="0"/>
              <a:t>– t-SNE)</a:t>
            </a:r>
          </a:p>
          <a:p>
            <a:endParaRPr lang="tr-TR" sz="2400" dirty="0"/>
          </a:p>
          <a:p>
            <a:r>
              <a:rPr lang="tr-TR" sz="2400" dirty="0" smtClean="0"/>
              <a:t>Öznitelik Seçimi (Dahil Etme / Hariç Tutma)</a:t>
            </a:r>
            <a:endParaRPr lang="tr-TR" sz="2400" dirty="0"/>
          </a:p>
        </p:txBody>
      </p:sp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647813" y="6143172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198" y="552451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Boyut İndirgeme</a:t>
            </a:r>
            <a:endParaRPr lang="en-US" sz="24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4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3200" dirty="0">
                <a:latin typeface="Tahoma" pitchFamily="34" charset="0"/>
              </a:rPr>
              <a:t>Faktör Analizi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1752601" y="1447801"/>
            <a:ext cx="8990062" cy="4684713"/>
          </a:xfrm>
          <a:noFill/>
        </p:spPr>
        <p:txBody>
          <a:bodyPr/>
          <a:lstStyle/>
          <a:p>
            <a:r>
              <a:rPr lang="tr-TR" sz="2400" dirty="0"/>
              <a:t>Çok sayıda değişkeni daha az sayıya indirgemek için gözlemlenebilir değerlerin birbirleriyle olan ilişkilerine dikkat edilerek az sayıda ve birbirlerinden bağımsız değişken kümeleri elde etmeyi sağlayan bir teknik </a:t>
            </a:r>
          </a:p>
          <a:p>
            <a:r>
              <a:rPr lang="tr-TR" sz="2400" dirty="0"/>
              <a:t>Keşfedici/</a:t>
            </a:r>
            <a:r>
              <a:rPr lang="tr-TR" sz="2400" dirty="0" err="1"/>
              <a:t>Keşifsel</a:t>
            </a:r>
            <a:r>
              <a:rPr lang="tr-TR" sz="2400" dirty="0"/>
              <a:t>/</a:t>
            </a:r>
            <a:r>
              <a:rPr lang="tr-TR" sz="2400" dirty="0" err="1"/>
              <a:t>Açımlayıcı</a:t>
            </a:r>
            <a:r>
              <a:rPr lang="tr-TR" sz="2400" dirty="0"/>
              <a:t> Faktör Analizi (</a:t>
            </a:r>
            <a:r>
              <a:rPr lang="tr-TR" sz="2400" i="1" dirty="0" err="1"/>
              <a:t>Exploratory</a:t>
            </a:r>
            <a:r>
              <a:rPr lang="tr-TR" sz="2400" i="1" dirty="0"/>
              <a:t> </a:t>
            </a:r>
            <a:r>
              <a:rPr lang="tr-TR" sz="2400" i="1" dirty="0" err="1"/>
              <a:t>Factor</a:t>
            </a:r>
            <a:r>
              <a:rPr lang="tr-TR" sz="2400" i="1" dirty="0"/>
              <a:t> Analysis</a:t>
            </a:r>
            <a:r>
              <a:rPr lang="tr-TR" sz="2400" dirty="0"/>
              <a:t> - EFA) boyut indirgemede kullanılır; veri boyutunu küçülterek daha anlaşılabilir bir hale getirir </a:t>
            </a:r>
          </a:p>
          <a:p>
            <a:r>
              <a:rPr lang="tr-TR" sz="2400" dirty="0"/>
              <a:t>Doğrulayıcı </a:t>
            </a:r>
            <a:r>
              <a:rPr lang="tr-TR" sz="2400" dirty="0" err="1"/>
              <a:t>Faktor</a:t>
            </a:r>
            <a:r>
              <a:rPr lang="tr-TR" sz="2400" dirty="0"/>
              <a:t> Analizi (</a:t>
            </a:r>
            <a:r>
              <a:rPr lang="tr-TR" sz="2400" i="1" dirty="0" err="1"/>
              <a:t>Confirmatory</a:t>
            </a:r>
            <a:r>
              <a:rPr lang="tr-TR" sz="2400" i="1" dirty="0"/>
              <a:t> </a:t>
            </a:r>
            <a:r>
              <a:rPr lang="tr-TR" sz="2400" i="1" dirty="0" err="1"/>
              <a:t>Factor</a:t>
            </a:r>
            <a:r>
              <a:rPr lang="tr-TR" sz="2400" i="1" dirty="0"/>
              <a:t> Analysis</a:t>
            </a:r>
            <a:r>
              <a:rPr lang="tr-TR" sz="2400" dirty="0"/>
              <a:t> - CFA) ise indirgenmiş yapıyı doğrulama amacı ile kullanılır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701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3200" dirty="0">
                <a:latin typeface="Tahoma" pitchFamily="34" charset="0"/>
              </a:rPr>
              <a:t>Faktör Analizi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1752601" y="1447801"/>
            <a:ext cx="8990062" cy="4684713"/>
          </a:xfrm>
          <a:noFill/>
        </p:spPr>
        <p:txBody>
          <a:bodyPr>
            <a:normAutofit/>
          </a:bodyPr>
          <a:lstStyle/>
          <a:p>
            <a:r>
              <a:rPr lang="tr-TR" sz="2400" dirty="0"/>
              <a:t>Çok sayıda değişkeni daha az sayıya indirgemek için gözlemlenebilir değerlerin birbirleriyle olan ilişkilerine dikkat edilerek az sayıda ve birbirlerinden bağımsız değişken kümeleri elde etmeyi sağlayan bir teknik </a:t>
            </a:r>
          </a:p>
          <a:p>
            <a:r>
              <a:rPr lang="tr-TR" sz="2400" dirty="0"/>
              <a:t>Keşfedici/</a:t>
            </a:r>
            <a:r>
              <a:rPr lang="tr-TR" sz="2400" dirty="0" err="1"/>
              <a:t>Keşifsel</a:t>
            </a:r>
            <a:r>
              <a:rPr lang="tr-TR" sz="2400" dirty="0"/>
              <a:t>/</a:t>
            </a:r>
            <a:r>
              <a:rPr lang="tr-TR" sz="2400" dirty="0" err="1"/>
              <a:t>Açımlayıcı</a:t>
            </a:r>
            <a:r>
              <a:rPr lang="tr-TR" sz="2400" dirty="0"/>
              <a:t> Faktör Analizi (</a:t>
            </a:r>
            <a:r>
              <a:rPr lang="tr-TR" sz="2400" i="1" dirty="0" err="1"/>
              <a:t>Exploratory</a:t>
            </a:r>
            <a:r>
              <a:rPr lang="tr-TR" sz="2400" i="1" dirty="0"/>
              <a:t> </a:t>
            </a:r>
            <a:r>
              <a:rPr lang="tr-TR" sz="2400" i="1" dirty="0" err="1"/>
              <a:t>Factor</a:t>
            </a:r>
            <a:r>
              <a:rPr lang="tr-TR" sz="2400" i="1" dirty="0"/>
              <a:t> Analysis</a:t>
            </a:r>
            <a:r>
              <a:rPr lang="tr-TR" sz="2400" dirty="0"/>
              <a:t> - EFA) boyut indirgemede kullanılır; veri boyutunu küçülterek daha anlaşılabilir bir hale getirir </a:t>
            </a:r>
          </a:p>
          <a:p>
            <a:r>
              <a:rPr lang="tr-TR" sz="2400" dirty="0"/>
              <a:t>Doğrulayıcı </a:t>
            </a:r>
            <a:r>
              <a:rPr lang="tr-TR" sz="2400" dirty="0" err="1"/>
              <a:t>Faktor</a:t>
            </a:r>
            <a:r>
              <a:rPr lang="tr-TR" sz="2400" dirty="0"/>
              <a:t> Analizi (</a:t>
            </a:r>
            <a:r>
              <a:rPr lang="tr-TR" sz="2400" i="1" dirty="0" err="1"/>
              <a:t>Confirmatory</a:t>
            </a:r>
            <a:r>
              <a:rPr lang="tr-TR" sz="2400" i="1" dirty="0"/>
              <a:t> </a:t>
            </a:r>
            <a:r>
              <a:rPr lang="tr-TR" sz="2400" i="1" dirty="0" err="1"/>
              <a:t>Factor</a:t>
            </a:r>
            <a:r>
              <a:rPr lang="tr-TR" sz="2400" i="1" dirty="0"/>
              <a:t> Analysis</a:t>
            </a:r>
            <a:r>
              <a:rPr lang="tr-TR" sz="2400" dirty="0"/>
              <a:t> - CFA) ise indirgenmiş yapıyı doğrulama amacı ile </a:t>
            </a:r>
            <a:r>
              <a:rPr lang="tr-TR" sz="2400" dirty="0" smtClean="0"/>
              <a:t>kullanılır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79557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3200" dirty="0">
                <a:latin typeface="Tahoma" pitchFamily="34" charset="0"/>
              </a:rPr>
              <a:t>Faktör Analizi</a:t>
            </a:r>
            <a:endParaRPr lang="en-US" sz="2400" dirty="0">
              <a:latin typeface="Tahoma" pitchFamily="34" charset="0"/>
            </a:endParaRPr>
          </a:p>
        </p:txBody>
      </p:sp>
      <p:pic>
        <p:nvPicPr>
          <p:cNvPr id="1026" name="Picture 2" descr="https://synapse.koreamed.org/ArticleImage/1004JKDA/jkda-30-177-g001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760462"/>
            <a:ext cx="6480720" cy="454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467559" y="1499524"/>
            <a:ext cx="8490148" cy="4724400"/>
          </a:xfrm>
          <a:noFill/>
        </p:spPr>
        <p:txBody>
          <a:bodyPr/>
          <a:lstStyle/>
          <a:p>
            <a:r>
              <a:rPr lang="tr-TR" sz="2000" dirty="0"/>
              <a:t>Basit bir Regresyon Modeli; </a:t>
            </a:r>
          </a:p>
          <a:p>
            <a:pPr marL="0" indent="0">
              <a:buNone/>
            </a:pPr>
            <a:r>
              <a:rPr lang="tr-TR" sz="2000" dirty="0"/>
              <a:t>	y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 </a:t>
            </a:r>
            <a:r>
              <a:rPr lang="tr-TR" sz="2000" dirty="0"/>
              <a:t>x + </a:t>
            </a:r>
            <a:r>
              <a:rPr lang="el-GR" sz="2000" dirty="0"/>
              <a:t>ε </a:t>
            </a:r>
            <a:endParaRPr lang="tr-TR" sz="2000" dirty="0"/>
          </a:p>
          <a:p>
            <a:endParaRPr lang="tr-TR" sz="2000" dirty="0"/>
          </a:p>
          <a:p>
            <a:r>
              <a:rPr lang="tr-TR" sz="2000" dirty="0"/>
              <a:t>y: Bağımlı (açıklanan) değişken</a:t>
            </a:r>
          </a:p>
          <a:p>
            <a:r>
              <a:rPr lang="tr-TR" sz="2000" dirty="0"/>
              <a:t>x: Bağımsız (açıklayıcı) değişken </a:t>
            </a:r>
          </a:p>
          <a:p>
            <a:endParaRPr lang="tr-TR" sz="2000" dirty="0"/>
          </a:p>
          <a:p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Sabit değer; x=0 olduğunda y’nin aldığı değer </a:t>
            </a:r>
          </a:p>
          <a:p>
            <a:r>
              <a:rPr lang="el-GR" sz="2000" dirty="0"/>
              <a:t>β</a:t>
            </a:r>
            <a:r>
              <a:rPr lang="el-GR" sz="2000" baseline="-25000" dirty="0"/>
              <a:t>1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Regresyon katsayısı; bağımsız değişkendeki 1 birim değişime karşılık, bağımlı değişkende meydana gelecek değişmeyi ifade eder</a:t>
            </a:r>
          </a:p>
          <a:p>
            <a:r>
              <a:rPr lang="el-GR" sz="2000" dirty="0"/>
              <a:t>ε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Rastlantısal hata terimi; bağımlı değişkenin belli bir hata içerdiği varsayılır, bağımsız değişkende hata yoktur 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6071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sz="3200" dirty="0">
                <a:latin typeface="Tahoma" pitchFamily="34" charset="0"/>
              </a:rPr>
              <a:t>Faktör Analizi – Akademik Bir Çalışma</a:t>
            </a:r>
            <a:endParaRPr lang="en-US" sz="2400" dirty="0">
              <a:latin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00" y="2265254"/>
            <a:ext cx="7054180" cy="43199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5280" y="1569566"/>
            <a:ext cx="9219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Ferda Esin </a:t>
            </a:r>
            <a:r>
              <a:rPr lang="tr-TR" dirty="0" err="1"/>
              <a:t>Gülel</a:t>
            </a:r>
            <a:r>
              <a:rPr lang="tr-TR" dirty="0"/>
              <a:t>, Erkan Tellioğlu, "2014 FIFA Dünya Kupası’na Katılan Takımların Faktör Analizi ile Sıralanması", </a:t>
            </a:r>
            <a:r>
              <a:rPr lang="tr-TR" i="1" dirty="0" err="1"/>
              <a:t>Social</a:t>
            </a:r>
            <a:r>
              <a:rPr lang="tr-TR" i="1" dirty="0"/>
              <a:t> </a:t>
            </a:r>
            <a:r>
              <a:rPr lang="tr-TR" i="1" dirty="0" err="1"/>
              <a:t>Sciences</a:t>
            </a:r>
            <a:r>
              <a:rPr lang="tr-TR" i="1" dirty="0"/>
              <a:t> </a:t>
            </a:r>
            <a:r>
              <a:rPr lang="tr-TR" i="1" dirty="0" err="1"/>
              <a:t>Research</a:t>
            </a:r>
            <a:r>
              <a:rPr lang="tr-TR" i="1" dirty="0"/>
              <a:t> </a:t>
            </a:r>
            <a:r>
              <a:rPr lang="tr-TR" i="1" dirty="0" err="1"/>
              <a:t>Journal</a:t>
            </a:r>
            <a:r>
              <a:rPr lang="tr-TR" dirty="0"/>
              <a:t>, Volume 5, </a:t>
            </a:r>
            <a:r>
              <a:rPr lang="tr-TR" dirty="0" err="1"/>
              <a:t>Issue</a:t>
            </a:r>
            <a:r>
              <a:rPr lang="tr-TR" dirty="0"/>
              <a:t> 1, </a:t>
            </a:r>
            <a:r>
              <a:rPr lang="tr-TR" dirty="0" err="1"/>
              <a:t>pp</a:t>
            </a:r>
            <a:r>
              <a:rPr lang="tr-TR" dirty="0"/>
              <a:t>. 129-136, </a:t>
            </a:r>
            <a:r>
              <a:rPr lang="tr-TR" dirty="0" err="1"/>
              <a:t>March</a:t>
            </a:r>
            <a:r>
              <a:rPr lang="tr-TR" dirty="0"/>
              <a:t> 2016.</a:t>
            </a:r>
          </a:p>
        </p:txBody>
      </p:sp>
    </p:spTree>
    <p:extLst>
      <p:ext uri="{BB962C8B-B14F-4D97-AF65-F5344CB8AC3E}">
        <p14:creationId xmlns:p14="http://schemas.microsoft.com/office/powerpoint/2010/main" val="196497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Temel Bileşen Analizi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334" y="6000785"/>
            <a:ext cx="87850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/>
              <a:t>Kaynak: A. </a:t>
            </a:r>
            <a:r>
              <a:rPr lang="tr-TR" sz="1600" dirty="0" err="1" smtClean="0"/>
              <a:t>Violante</a:t>
            </a:r>
            <a:r>
              <a:rPr lang="tr-TR" sz="1600" dirty="0" smtClean="0"/>
              <a:t>, </a:t>
            </a:r>
            <a:r>
              <a:rPr lang="en-US" sz="1600" dirty="0"/>
              <a:t>An Introduction to t-SNE with Python </a:t>
            </a:r>
            <a:r>
              <a:rPr lang="en-US" sz="1600" dirty="0" smtClean="0"/>
              <a:t>Example</a:t>
            </a:r>
            <a:r>
              <a:rPr lang="tr-TR" sz="1600" dirty="0" smtClean="0"/>
              <a:t>,</a:t>
            </a:r>
            <a:endParaRPr lang="en-US" sz="1600" dirty="0"/>
          </a:p>
          <a:p>
            <a:r>
              <a:rPr lang="tr-TR" sz="1600" dirty="0" smtClean="0"/>
              <a:t> </a:t>
            </a:r>
            <a:r>
              <a:rPr lang="tr-TR" sz="1600" dirty="0" smtClean="0">
                <a:hlinkClick r:id="rId2"/>
              </a:rPr>
              <a:t>https</a:t>
            </a:r>
            <a:r>
              <a:rPr lang="tr-TR" sz="1600" dirty="0">
                <a:hlinkClick r:id="rId2"/>
              </a:rPr>
              <a:t>://</a:t>
            </a:r>
            <a:r>
              <a:rPr lang="tr-TR" sz="1600" dirty="0" smtClean="0">
                <a:hlinkClick r:id="rId2"/>
              </a:rPr>
              <a:t>towardsdatascience.com/an-introduction-to-t-sne-with-python-example-5a3a293108d1</a:t>
            </a:r>
            <a:r>
              <a:rPr lang="tr-TR" sz="1600" dirty="0" smtClean="0"/>
              <a:t> </a:t>
            </a:r>
          </a:p>
          <a:p>
            <a:endParaRPr lang="tr-TR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78" y="1058636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Temel Bileşen Analizi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334" y="5932238"/>
            <a:ext cx="87850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/>
              <a:t>Kaynak: D. </a:t>
            </a:r>
            <a:r>
              <a:rPr lang="tr-TR" sz="1600" dirty="0" err="1" smtClean="0"/>
              <a:t>Murthy</a:t>
            </a:r>
            <a:r>
              <a:rPr lang="tr-TR" sz="1600" dirty="0" smtClean="0"/>
              <a:t>, </a:t>
            </a:r>
            <a:r>
              <a:rPr lang="en-US" sz="1600" dirty="0"/>
              <a:t>Eigenvectors and Eigenvalues and their use in Principal Component Analysis -Machine </a:t>
            </a:r>
            <a:r>
              <a:rPr lang="en-US" sz="1600" dirty="0" smtClean="0"/>
              <a:t>learning</a:t>
            </a:r>
            <a:r>
              <a:rPr lang="tr-TR" sz="1600" dirty="0" smtClean="0"/>
              <a:t>, </a:t>
            </a:r>
            <a:r>
              <a:rPr lang="tr-TR" sz="1600" dirty="0" smtClean="0">
                <a:hlinkClick r:id="rId2"/>
              </a:rPr>
              <a:t>https://medium.com/analytics-vidhya/eigenvectors-and-eigenvalues-and-there-use-in-principal-component-analysis-machine-learning-1f97fdbdb303</a:t>
            </a:r>
            <a:r>
              <a:rPr lang="tr-TR" sz="1600" dirty="0" smtClean="0"/>
              <a:t> </a:t>
            </a:r>
            <a:endParaRPr lang="tr-T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503" y="627709"/>
            <a:ext cx="5309278" cy="53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8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Temel Bileşen Analizi</a:t>
            </a:r>
            <a:endParaRPr lang="en-US" sz="2400" dirty="0">
              <a:latin typeface="Tahoma" pitchFamily="34" charset="0"/>
            </a:endParaRPr>
          </a:p>
        </p:txBody>
      </p:sp>
      <p:pic>
        <p:nvPicPr>
          <p:cNvPr id="4098" name="Picture 2" descr="https://miro.medium.com/max/1050/1*yhUp_8EpUN95Q5H-ZUIP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0" y="822355"/>
            <a:ext cx="5526768" cy="502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miro.medium.com/max/1050/1*xcITDbjlseypRcxvsS3LI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33" y="779235"/>
            <a:ext cx="5534554" cy="509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7334" y="6000785"/>
            <a:ext cx="87850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/>
              <a:t>Kaynak: A. </a:t>
            </a:r>
            <a:r>
              <a:rPr lang="tr-TR" sz="1600" dirty="0" err="1" smtClean="0"/>
              <a:t>Violante</a:t>
            </a:r>
            <a:r>
              <a:rPr lang="tr-TR" sz="1600" dirty="0" smtClean="0"/>
              <a:t>, </a:t>
            </a:r>
            <a:r>
              <a:rPr lang="en-US" sz="1600" dirty="0"/>
              <a:t>An Introduction to t-SNE with Python </a:t>
            </a:r>
            <a:r>
              <a:rPr lang="en-US" sz="1600" dirty="0" smtClean="0"/>
              <a:t>Example</a:t>
            </a:r>
            <a:r>
              <a:rPr lang="tr-TR" sz="1600" dirty="0" smtClean="0"/>
              <a:t>,</a:t>
            </a:r>
            <a:endParaRPr lang="en-US" sz="1600" dirty="0"/>
          </a:p>
          <a:p>
            <a:r>
              <a:rPr lang="tr-TR" sz="1600" dirty="0" smtClean="0"/>
              <a:t> </a:t>
            </a:r>
            <a:r>
              <a:rPr lang="tr-TR" sz="1600" dirty="0" smtClean="0">
                <a:hlinkClick r:id="rId4"/>
              </a:rPr>
              <a:t>https</a:t>
            </a:r>
            <a:r>
              <a:rPr lang="tr-TR" sz="1600" dirty="0">
                <a:hlinkClick r:id="rId4"/>
              </a:rPr>
              <a:t>://</a:t>
            </a:r>
            <a:r>
              <a:rPr lang="tr-TR" sz="1600" dirty="0" smtClean="0">
                <a:hlinkClick r:id="rId4"/>
              </a:rPr>
              <a:t>towardsdatascience.com/an-introduction-to-t-sne-with-python-example-5a3a293108d1</a:t>
            </a:r>
            <a:r>
              <a:rPr lang="tr-TR" sz="1600" dirty="0" smtClean="0"/>
              <a:t> 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4958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94354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70756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t-SNE</a:t>
            </a:r>
            <a:endParaRPr lang="en-US" sz="2400" dirty="0">
              <a:latin typeface="Tahoma" pitchFamily="34" charset="0"/>
            </a:endParaRPr>
          </a:p>
        </p:txBody>
      </p:sp>
      <p:pic>
        <p:nvPicPr>
          <p:cNvPr id="5122" name="Picture 2" descr="https://miro.medium.com/max/1016/1*gMTWqXrJuA3PnFj15ynKz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1" y="722992"/>
            <a:ext cx="5575754" cy="529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miro.medium.com/max/1028/1*njEd7PiqBW-zW38E23Ho9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31" y="643670"/>
            <a:ext cx="5768154" cy="540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7334" y="6000785"/>
            <a:ext cx="87850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/>
              <a:t>Kaynak: A. </a:t>
            </a:r>
            <a:r>
              <a:rPr lang="tr-TR" sz="1600" dirty="0" err="1" smtClean="0"/>
              <a:t>Violante</a:t>
            </a:r>
            <a:r>
              <a:rPr lang="tr-TR" sz="1600" dirty="0" smtClean="0"/>
              <a:t>, </a:t>
            </a:r>
            <a:r>
              <a:rPr lang="en-US" sz="1600" dirty="0"/>
              <a:t>An Introduction to t-SNE with Python </a:t>
            </a:r>
            <a:r>
              <a:rPr lang="en-US" sz="1600" dirty="0" smtClean="0"/>
              <a:t>Example</a:t>
            </a:r>
            <a:r>
              <a:rPr lang="tr-TR" sz="1600" dirty="0" smtClean="0"/>
              <a:t>,</a:t>
            </a:r>
            <a:endParaRPr lang="en-US" sz="1600" dirty="0"/>
          </a:p>
          <a:p>
            <a:r>
              <a:rPr lang="tr-TR" sz="1600" dirty="0" smtClean="0"/>
              <a:t> </a:t>
            </a:r>
            <a:r>
              <a:rPr lang="tr-TR" sz="1600" dirty="0" smtClean="0">
                <a:hlinkClick r:id="rId4"/>
              </a:rPr>
              <a:t>https</a:t>
            </a:r>
            <a:r>
              <a:rPr lang="tr-TR" sz="1600" dirty="0">
                <a:hlinkClick r:id="rId4"/>
              </a:rPr>
              <a:t>://</a:t>
            </a:r>
            <a:r>
              <a:rPr lang="tr-TR" sz="1600" dirty="0" smtClean="0">
                <a:hlinkClick r:id="rId4"/>
              </a:rPr>
              <a:t>towardsdatascience.com/an-introduction-to-t-sne-with-python-example-5a3a293108d1</a:t>
            </a:r>
            <a:r>
              <a:rPr lang="tr-TR" sz="1600" dirty="0" smtClean="0"/>
              <a:t> 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03521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94354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70756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Genel Karşılaştırmalar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7334" y="6000785"/>
            <a:ext cx="8785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 smtClean="0"/>
              <a:t>Kaynak: </a:t>
            </a:r>
            <a:r>
              <a:rPr lang="tr-TR" sz="1600" dirty="0" err="1" smtClean="0"/>
              <a:t>Jeanselme</a:t>
            </a:r>
            <a:r>
              <a:rPr lang="tr-TR" sz="1600" dirty="0" smtClean="0"/>
              <a:t>, </a:t>
            </a:r>
            <a:r>
              <a:rPr lang="tr-TR" sz="1600" dirty="0">
                <a:hlinkClick r:id="rId2"/>
              </a:rPr>
              <a:t>https://</a:t>
            </a:r>
            <a:r>
              <a:rPr lang="tr-TR" sz="1600" dirty="0" smtClean="0">
                <a:hlinkClick r:id="rId2"/>
              </a:rPr>
              <a:t>github.com/Jeanselme/VisualizerTransformation</a:t>
            </a:r>
            <a:r>
              <a:rPr lang="tr-TR" sz="1600" dirty="0" smtClean="0"/>
              <a:t> </a:t>
            </a:r>
            <a:endParaRPr lang="tr-TR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" y="1532862"/>
            <a:ext cx="41148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609" y="1532862"/>
            <a:ext cx="4114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74" y="157451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1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dirty="0" smtClean="0">
                <a:latin typeface="Tahoma" panose="020B0604030504040204" pitchFamily="34" charset="0"/>
              </a:rPr>
              <a:t>MDS - Çok Boyutlu Ölçeklendirme Problem </a:t>
            </a:r>
            <a:r>
              <a:rPr lang="tr-TR" altLang="en-US" dirty="0">
                <a:latin typeface="Tahoma" panose="020B0604030504040204" pitchFamily="34" charset="0"/>
              </a:rPr>
              <a:t>Tanımı</a:t>
            </a:r>
          </a:p>
        </p:txBody>
      </p:sp>
      <p:sp>
        <p:nvSpPr>
          <p:cNvPr id="8195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59B6C3-3846-4C51-BEA1-F42E9E937777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8196" name="İçerik Yer Tutucusu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altLang="tr-TR" sz="2400" b="1" dirty="0">
                <a:latin typeface="Arial" panose="020B0604020202020204" pitchFamily="34" charset="0"/>
              </a:rPr>
              <a:t>Amaç: </a:t>
            </a:r>
            <a:r>
              <a:rPr lang="tr-TR" altLang="tr-TR" sz="2400" dirty="0">
                <a:latin typeface="Arial" panose="020B0604020202020204" pitchFamily="34" charset="0"/>
              </a:rPr>
              <a:t>Çok sayıda niteliği/özniteliği olan nesnelerin birbirlerine olan benzerliklerine (hatta mümkünse mesafelerine) göre 2 boyutlu uzayda (yani kağıt üzerinde) haritalanması</a:t>
            </a:r>
          </a:p>
          <a:p>
            <a:r>
              <a:rPr lang="tr-TR" altLang="tr-TR" sz="2400" b="1" dirty="0">
                <a:latin typeface="Arial" panose="020B0604020202020204" pitchFamily="34" charset="0"/>
              </a:rPr>
              <a:t>Temel Fikir: </a:t>
            </a:r>
            <a:r>
              <a:rPr lang="tr-TR" altLang="tr-TR" sz="2400" dirty="0">
                <a:latin typeface="Arial" panose="020B0604020202020204" pitchFamily="34" charset="0"/>
              </a:rPr>
              <a:t>Şarap tadım festivalinde yapılan bir yarışmada her bir jüri üyesi nasıl değerlendirme yapar?</a:t>
            </a:r>
          </a:p>
          <a:p>
            <a:pPr lvl="1"/>
            <a:r>
              <a:rPr lang="tr-TR" altLang="tr-TR" sz="2400" dirty="0">
                <a:latin typeface="Arial" panose="020B0604020202020204" pitchFamily="34" charset="0"/>
              </a:rPr>
              <a:t>Renk, </a:t>
            </a:r>
            <a:r>
              <a:rPr lang="tr-TR" altLang="tr-TR" sz="2400" dirty="0" err="1">
                <a:latin typeface="Arial" panose="020B0604020202020204" pitchFamily="34" charset="0"/>
              </a:rPr>
              <a:t>tad</a:t>
            </a:r>
            <a:r>
              <a:rPr lang="tr-TR" altLang="tr-TR" sz="2400" dirty="0">
                <a:latin typeface="Arial" panose="020B0604020202020204" pitchFamily="34" charset="0"/>
              </a:rPr>
              <a:t>, koku, berraklık, vb. özniteliklere göre zihnindeki “ideal” şarap ile benzerlik (yakınlık) derecesi hesaplar. İdeale en benzer (yakın) olana en yüksek notu verir.</a:t>
            </a:r>
          </a:p>
          <a:p>
            <a:r>
              <a:rPr lang="tr-TR" altLang="tr-TR" sz="2400" b="1" dirty="0">
                <a:latin typeface="Arial" panose="020B0604020202020204" pitchFamily="34" charset="0"/>
              </a:rPr>
              <a:t>Zorluklar: </a:t>
            </a:r>
          </a:p>
          <a:p>
            <a:pPr lvl="1"/>
            <a:r>
              <a:rPr lang="tr-TR" altLang="tr-TR" sz="2200" dirty="0">
                <a:latin typeface="Arial" panose="020B0604020202020204" pitchFamily="34" charset="0"/>
              </a:rPr>
              <a:t>Bazı öznitelikler arasında “mesafe” ölçütleri tanımlanabilirken bazıları arasında sadece “benzerlik/</a:t>
            </a:r>
            <a:r>
              <a:rPr lang="tr-TR" altLang="tr-TR" sz="2200" dirty="0" err="1">
                <a:latin typeface="Arial" panose="020B0604020202020204" pitchFamily="34" charset="0"/>
              </a:rPr>
              <a:t>benzemezlik</a:t>
            </a:r>
            <a:r>
              <a:rPr lang="tr-TR" altLang="tr-TR" sz="2200" dirty="0">
                <a:latin typeface="Arial" panose="020B0604020202020204" pitchFamily="34" charset="0"/>
              </a:rPr>
              <a:t>” ilişkisi kurulabiliyor olması</a:t>
            </a:r>
          </a:p>
          <a:p>
            <a:pPr lvl="1"/>
            <a:r>
              <a:rPr lang="tr-TR" altLang="tr-TR" sz="2200" dirty="0" smtClean="0">
                <a:latin typeface="Arial" panose="020B0604020202020204" pitchFamily="34" charset="0"/>
              </a:rPr>
              <a:t>Boyut </a:t>
            </a:r>
            <a:r>
              <a:rPr lang="tr-TR" altLang="tr-TR" sz="2200" dirty="0">
                <a:latin typeface="Arial" panose="020B0604020202020204" pitchFamily="34" charset="0"/>
              </a:rPr>
              <a:t>indirgeme gerekliliği</a:t>
            </a:r>
          </a:p>
          <a:p>
            <a:endParaRPr lang="tr-TR" altLang="tr-T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Problem Tanımı – Temel Fikir</a:t>
            </a:r>
          </a:p>
        </p:txBody>
      </p:sp>
      <p:sp>
        <p:nvSpPr>
          <p:cNvPr id="9219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591276-3F16-471F-8E51-4A525F2139A6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9220" name="İçerik Yer Tutucusu 1"/>
          <p:cNvSpPr>
            <a:spLocks noGrp="1"/>
          </p:cNvSpPr>
          <p:nvPr>
            <p:ph idx="1"/>
          </p:nvPr>
        </p:nvSpPr>
        <p:spPr>
          <a:xfrm>
            <a:off x="677334" y="1405674"/>
            <a:ext cx="8596668" cy="3880773"/>
          </a:xfrm>
        </p:spPr>
        <p:txBody>
          <a:bodyPr/>
          <a:lstStyle/>
          <a:p>
            <a:r>
              <a:rPr lang="tr-TR" altLang="tr-TR" sz="2400" dirty="0">
                <a:latin typeface="Arial" panose="020B0604020202020204" pitchFamily="34" charset="0"/>
              </a:rPr>
              <a:t>Bu garip 3 boyutlu cismi, 2 boyutta nasıl resmederiz?</a:t>
            </a:r>
            <a:endParaRPr lang="tr-TR" altLang="tr-TR" sz="2200" dirty="0">
              <a:latin typeface="Arial" panose="020B0604020202020204" pitchFamily="34" charset="0"/>
            </a:endParaRPr>
          </a:p>
          <a:p>
            <a:endParaRPr lang="tr-TR" altLang="tr-TR" sz="2400" dirty="0">
              <a:latin typeface="Arial" panose="020B0604020202020204" pitchFamily="34" charset="0"/>
            </a:endParaRPr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9" y="1928814"/>
            <a:ext cx="60483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5 Dikdörtgen"/>
          <p:cNvSpPr>
            <a:spLocks noChangeArrowheads="1"/>
          </p:cNvSpPr>
          <p:nvPr/>
        </p:nvSpPr>
        <p:spPr bwMode="auto">
          <a:xfrm>
            <a:off x="1190625" y="6500814"/>
            <a:ext cx="847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1800">
                <a:latin typeface="Tahoma" panose="020B0604030504040204" pitchFamily="34" charset="0"/>
              </a:rPr>
              <a:t>Kaynak: https://stat.ethz.ch/education/semesters/ss2012/ams/slides/v4.1.pdf</a:t>
            </a:r>
          </a:p>
        </p:txBody>
      </p:sp>
    </p:spTree>
    <p:extLst>
      <p:ext uri="{BB962C8B-B14F-4D97-AF65-F5344CB8AC3E}">
        <p14:creationId xmlns:p14="http://schemas.microsoft.com/office/powerpoint/2010/main" val="34076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Problem Tanımı – Temel Fikir</a:t>
            </a:r>
          </a:p>
        </p:txBody>
      </p:sp>
      <p:sp>
        <p:nvSpPr>
          <p:cNvPr id="10243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4F1B3B-4A40-4D0D-9886-E7486C350EA8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4" y="1214439"/>
            <a:ext cx="81819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7 Dikdörtgen"/>
          <p:cNvSpPr>
            <a:spLocks noChangeArrowheads="1"/>
          </p:cNvSpPr>
          <p:nvPr/>
        </p:nvSpPr>
        <p:spPr bwMode="auto">
          <a:xfrm>
            <a:off x="1190625" y="6500814"/>
            <a:ext cx="847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1800">
                <a:latin typeface="Tahoma" panose="020B0604030504040204" pitchFamily="34" charset="0"/>
              </a:rPr>
              <a:t>Kaynak: https://stat.ethz.ch/education/semesters/ss2012/ams/slides/v4.1.pdf</a:t>
            </a:r>
          </a:p>
        </p:txBody>
      </p:sp>
    </p:spTree>
    <p:extLst>
      <p:ext uri="{BB962C8B-B14F-4D97-AF65-F5344CB8AC3E}">
        <p14:creationId xmlns:p14="http://schemas.microsoft.com/office/powerpoint/2010/main" val="40655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Problem Tanımı – Temel Fikir</a:t>
            </a:r>
          </a:p>
        </p:txBody>
      </p:sp>
      <p:sp>
        <p:nvSpPr>
          <p:cNvPr id="11267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81A20C-5F66-4789-85F0-CBF1180589CB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1268" name="7 Dikdörtgen"/>
          <p:cNvSpPr>
            <a:spLocks noChangeArrowheads="1"/>
          </p:cNvSpPr>
          <p:nvPr/>
        </p:nvSpPr>
        <p:spPr bwMode="auto">
          <a:xfrm>
            <a:off x="1190625" y="6500814"/>
            <a:ext cx="847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1800">
                <a:latin typeface="Tahoma" panose="020B0604030504040204" pitchFamily="34" charset="0"/>
              </a:rPr>
              <a:t>Kaynak: https://stat.ethz.ch/education/semesters/ss2012/ams/slides/v4.1.pdf</a:t>
            </a: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1379800"/>
            <a:ext cx="7848600" cy="497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62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342" y="1340769"/>
            <a:ext cx="4248472" cy="4127087"/>
          </a:xfrm>
          <a:prstGeom prst="rect">
            <a:avLst/>
          </a:prstGeom>
        </p:spPr>
      </p:pic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418573" y="1556792"/>
            <a:ext cx="8490148" cy="4724400"/>
          </a:xfrm>
          <a:noFill/>
        </p:spPr>
        <p:txBody>
          <a:bodyPr/>
          <a:lstStyle/>
          <a:p>
            <a:r>
              <a:rPr lang="tr-TR" sz="2000" dirty="0"/>
              <a:t>Basit bir Regresyon Modeli; </a:t>
            </a:r>
          </a:p>
          <a:p>
            <a:pPr marL="0" indent="0">
              <a:buNone/>
            </a:pPr>
            <a:r>
              <a:rPr lang="tr-TR" sz="2000" dirty="0"/>
              <a:t>	y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 </a:t>
            </a:r>
            <a:r>
              <a:rPr lang="tr-TR" sz="2000" dirty="0"/>
              <a:t>x + </a:t>
            </a:r>
            <a:r>
              <a:rPr lang="el-GR" sz="2000" dirty="0"/>
              <a:t>ε </a:t>
            </a:r>
            <a:endParaRPr lang="tr-TR" sz="2000" dirty="0"/>
          </a:p>
          <a:p>
            <a:endParaRPr lang="tr-TR" sz="2000" dirty="0"/>
          </a:p>
          <a:p>
            <a:r>
              <a:rPr lang="tr-TR" sz="2000" dirty="0"/>
              <a:t>y: Bağımlı (açıklanan) değişken</a:t>
            </a:r>
          </a:p>
          <a:p>
            <a:r>
              <a:rPr lang="tr-TR" sz="2000" dirty="0"/>
              <a:t>x: Bağımsız (açıklayıcı) değişken</a:t>
            </a:r>
          </a:p>
          <a:p>
            <a:endParaRPr lang="tr-TR" sz="2000" dirty="0"/>
          </a:p>
          <a:p>
            <a:pPr marL="0" indent="0">
              <a:buNone/>
            </a:pPr>
            <a:r>
              <a:rPr lang="tr-TR" sz="2000" dirty="0">
                <a:solidFill>
                  <a:srgbClr val="FF0000"/>
                </a:solidFill>
              </a:rPr>
              <a:t>Yani bu örnekte:</a:t>
            </a:r>
          </a:p>
          <a:p>
            <a:r>
              <a:rPr lang="tr-TR" sz="2000" dirty="0">
                <a:solidFill>
                  <a:srgbClr val="FF0000"/>
                </a:solidFill>
              </a:rPr>
              <a:t>y: Sigara içen yetişkinlerin yüzdesi</a:t>
            </a:r>
          </a:p>
          <a:p>
            <a:r>
              <a:rPr lang="tr-TR" sz="2000" dirty="0">
                <a:solidFill>
                  <a:srgbClr val="FF0000"/>
                </a:solidFill>
              </a:rPr>
              <a:t>x: 1967’den bu yana geçen yıl sayısı</a:t>
            </a:r>
          </a:p>
          <a:p>
            <a:pPr marL="0" indent="0">
              <a:buNone/>
            </a:pPr>
            <a:endParaRPr lang="tr-TR" sz="2000" dirty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9601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Problem Tanımı – Temel Fikir</a:t>
            </a:r>
          </a:p>
        </p:txBody>
      </p:sp>
      <p:sp>
        <p:nvSpPr>
          <p:cNvPr id="11267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81A20C-5F66-4789-85F0-CBF1180589CB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1268" name="7 Dikdörtgen"/>
          <p:cNvSpPr>
            <a:spLocks noChangeArrowheads="1"/>
          </p:cNvSpPr>
          <p:nvPr/>
        </p:nvSpPr>
        <p:spPr bwMode="auto">
          <a:xfrm>
            <a:off x="565592" y="6143447"/>
            <a:ext cx="88723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tr-TR" altLang="tr-TR" sz="1600" dirty="0" smtClean="0">
                <a:latin typeface="Tahoma" panose="020B0604030504040204" pitchFamily="34" charset="0"/>
              </a:rPr>
              <a:t>Kaynak: G. </a:t>
            </a:r>
            <a:r>
              <a:rPr lang="tr-TR" altLang="tr-TR" sz="1600" dirty="0" err="1" smtClean="0">
                <a:latin typeface="Tahoma" panose="020B0604030504040204" pitchFamily="34" charset="0"/>
              </a:rPr>
              <a:t>Malato</a:t>
            </a:r>
            <a:r>
              <a:rPr lang="tr-TR" altLang="tr-TR" sz="1600" dirty="0" smtClean="0">
                <a:latin typeface="Tahoma" panose="020B0604030504040204" pitchFamily="34" charset="0"/>
              </a:rPr>
              <a:t>, </a:t>
            </a:r>
            <a:r>
              <a:rPr lang="tr-TR" sz="1600" dirty="0" err="1"/>
              <a:t>Visualize</a:t>
            </a:r>
            <a:r>
              <a:rPr lang="tr-TR" sz="1600" dirty="0"/>
              <a:t> </a:t>
            </a:r>
            <a:r>
              <a:rPr lang="tr-TR" sz="1600" dirty="0" err="1"/>
              <a:t>multidimensional</a:t>
            </a:r>
            <a:r>
              <a:rPr lang="tr-TR" sz="1600" dirty="0"/>
              <a:t> </a:t>
            </a:r>
            <a:r>
              <a:rPr lang="tr-TR" sz="1600" dirty="0" err="1"/>
              <a:t>datasets</a:t>
            </a:r>
            <a:r>
              <a:rPr lang="tr-TR" sz="1600" dirty="0"/>
              <a:t> </a:t>
            </a:r>
            <a:r>
              <a:rPr lang="tr-TR" sz="1600" dirty="0" err="1"/>
              <a:t>with</a:t>
            </a:r>
            <a:r>
              <a:rPr lang="tr-TR" sz="1600" dirty="0"/>
              <a:t> </a:t>
            </a:r>
            <a:r>
              <a:rPr lang="tr-TR" sz="1600" dirty="0" smtClean="0"/>
              <a:t>MDS,</a:t>
            </a:r>
            <a:r>
              <a:rPr lang="tr-TR" altLang="tr-TR" sz="1600" dirty="0" smtClean="0">
                <a:latin typeface="Tahoma" panose="020B0604030504040204" pitchFamily="34" charset="0"/>
              </a:rPr>
              <a:t> </a:t>
            </a:r>
            <a:r>
              <a:rPr lang="tr-TR" altLang="tr-TR" sz="1600" dirty="0" smtClean="0">
                <a:latin typeface="Tahoma" panose="020B0604030504040204" pitchFamily="34" charset="0"/>
                <a:hlinkClick r:id="rId2"/>
              </a:rPr>
              <a:t>https://towardsdatascience.com/visualize-multidimensional-datasets-with-mds-64d7b4c16eaa</a:t>
            </a:r>
            <a:r>
              <a:rPr lang="tr-TR" altLang="tr-TR" sz="1600" dirty="0" smtClean="0">
                <a:latin typeface="Tahoma" panose="020B0604030504040204" pitchFamily="34" charset="0"/>
              </a:rPr>
              <a:t> </a:t>
            </a:r>
            <a:endParaRPr lang="tr-TR" altLang="tr-TR" sz="1600" dirty="0">
              <a:latin typeface="Tahoma" panose="020B0604030504040204" pitchFamily="34" charset="0"/>
            </a:endParaRPr>
          </a:p>
        </p:txBody>
      </p:sp>
      <p:pic>
        <p:nvPicPr>
          <p:cNvPr id="29698" name="Picture 2" descr="https://miro.medium.com/proxy/1*vdk8XuxrGXkJeRaZt_kfL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38" y="1377027"/>
            <a:ext cx="5102225" cy="475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0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Problem Tanımı – Temel Fikir</a:t>
            </a:r>
          </a:p>
        </p:txBody>
      </p:sp>
      <p:sp>
        <p:nvSpPr>
          <p:cNvPr id="12291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6BDE30-CA9B-41A8-A8BB-5F71727D5784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2292" name="7 Dikdörtgen"/>
          <p:cNvSpPr>
            <a:spLocks noChangeArrowheads="1"/>
          </p:cNvSpPr>
          <p:nvPr/>
        </p:nvSpPr>
        <p:spPr bwMode="auto">
          <a:xfrm>
            <a:off x="677334" y="6390909"/>
            <a:ext cx="847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1800">
                <a:latin typeface="Tahoma" panose="020B0604030504040204" pitchFamily="34" charset="0"/>
              </a:rPr>
              <a:t>Kaynak: https://stat.ethz.ch/education/semesters/ss2012/ams/slides/v4.1.pdf</a:t>
            </a:r>
          </a:p>
        </p:txBody>
      </p:sp>
      <p:sp>
        <p:nvSpPr>
          <p:cNvPr id="12293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tr-TR" sz="2400" b="1">
                <a:latin typeface="Arial" panose="020B0604020202020204" pitchFamily="34" charset="0"/>
              </a:rPr>
              <a:t>Hangi fikir daha iyi?</a:t>
            </a:r>
            <a:endParaRPr lang="tr-TR" altLang="tr-TR" sz="2400">
              <a:latin typeface="Arial" panose="020B0604020202020204" pitchFamily="34" charset="0"/>
            </a:endParaRPr>
          </a:p>
          <a:p>
            <a:pPr lvl="1"/>
            <a:r>
              <a:rPr lang="tr-TR" altLang="tr-TR" sz="2400">
                <a:latin typeface="Arial" panose="020B0604020202020204" pitchFamily="34" charset="0"/>
              </a:rPr>
              <a:t>Klasik/Metrik MDS: Akıllıca bir projeksiyon uygula (R: cmdscale) </a:t>
            </a:r>
          </a:p>
          <a:p>
            <a:pPr lvl="1"/>
            <a:r>
              <a:rPr lang="tr-TR" altLang="tr-TR" sz="2400">
                <a:latin typeface="Arial" panose="020B0604020202020204" pitchFamily="34" charset="0"/>
              </a:rPr>
              <a:t>Metrik Olmayan MDS: Masanın üzerine doğru sıkıştır (R: isoMDS)</a:t>
            </a:r>
          </a:p>
        </p:txBody>
      </p:sp>
    </p:spTree>
    <p:extLst>
      <p:ext uri="{BB962C8B-B14F-4D97-AF65-F5344CB8AC3E}">
        <p14:creationId xmlns:p14="http://schemas.microsoft.com/office/powerpoint/2010/main" val="2313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Problem Tanımı – Temel Fikir</a:t>
            </a:r>
          </a:p>
        </p:txBody>
      </p:sp>
      <p:sp>
        <p:nvSpPr>
          <p:cNvPr id="13315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230A6F-459A-4C03-A12D-45573C5F654E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3316" name="İçerik Yer Tutucusu 1"/>
          <p:cNvSpPr>
            <a:spLocks noGrp="1"/>
          </p:cNvSpPr>
          <p:nvPr>
            <p:ph idx="1"/>
          </p:nvPr>
        </p:nvSpPr>
        <p:spPr>
          <a:xfrm>
            <a:off x="677334" y="1262728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tr-TR" altLang="tr-TR" sz="2800" dirty="0">
                <a:latin typeface="Arial" panose="020B0604020202020204" pitchFamily="34" charset="0"/>
              </a:rPr>
              <a:t>Klasik/Metrik MDS:</a:t>
            </a:r>
          </a:p>
          <a:p>
            <a:r>
              <a:rPr lang="tr-TR" altLang="tr-TR" sz="2800" i="1" dirty="0">
                <a:latin typeface="Arial" panose="020B0604020202020204" pitchFamily="34" charset="0"/>
              </a:rPr>
              <a:t>I</a:t>
            </a:r>
            <a:r>
              <a:rPr lang="tr-TR" altLang="tr-TR" sz="2800" dirty="0">
                <a:latin typeface="Arial" panose="020B0604020202020204" pitchFamily="34" charset="0"/>
              </a:rPr>
              <a:t> adet elemanı bulunan bir kümemiz bulunuyor olsun</a:t>
            </a:r>
          </a:p>
          <a:p>
            <a:r>
              <a:rPr lang="en-GB" altLang="tr-TR" sz="2800" i="1" dirty="0" err="1">
                <a:latin typeface="Arial" panose="020B0604020202020204" pitchFamily="34" charset="0"/>
              </a:rPr>
              <a:t>i</a:t>
            </a:r>
            <a:r>
              <a:rPr lang="en-GB" altLang="tr-TR" sz="2800" dirty="0" err="1">
                <a:latin typeface="Arial" panose="020B0604020202020204" pitchFamily="34" charset="0"/>
              </a:rPr>
              <a:t>’inci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ve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i="1" dirty="0" err="1">
                <a:latin typeface="Arial" panose="020B0604020202020204" pitchFamily="34" charset="0"/>
              </a:rPr>
              <a:t>j</a:t>
            </a:r>
            <a:r>
              <a:rPr lang="en-GB" altLang="tr-TR" sz="2800" dirty="0" err="1">
                <a:latin typeface="Arial" panose="020B0604020202020204" pitchFamily="34" charset="0"/>
              </a:rPr>
              <a:t>’inci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elemanlar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arasındaki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mesafe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i="1" dirty="0">
                <a:latin typeface="Arial" panose="020B0604020202020204" pitchFamily="34" charset="0"/>
                <a:sym typeface="Symbol" panose="05050102010706020507" pitchFamily="18" charset="2"/>
              </a:rPr>
              <a:t></a:t>
            </a:r>
            <a:r>
              <a:rPr lang="en-GB" altLang="tr-TR" sz="2800" i="1" baseline="-25000" dirty="0" err="1">
                <a:latin typeface="Arial" panose="020B0604020202020204" pitchFamily="34" charset="0"/>
              </a:rPr>
              <a:t>i</a:t>
            </a:r>
            <a:r>
              <a:rPr lang="tr-TR" altLang="tr-TR" sz="2800" baseline="-25000" dirty="0">
                <a:latin typeface="Arial" panose="020B0604020202020204" pitchFamily="34" charset="0"/>
              </a:rPr>
              <a:t>,</a:t>
            </a:r>
            <a:r>
              <a:rPr lang="en-GB" altLang="tr-TR" sz="2800" i="1" baseline="-25000" dirty="0">
                <a:latin typeface="Arial" panose="020B0604020202020204" pitchFamily="34" charset="0"/>
              </a:rPr>
              <a:t>j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ile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gösterilirse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kümenin</a:t>
            </a:r>
            <a:r>
              <a:rPr lang="en-GB" altLang="tr-TR" sz="2800" dirty="0">
                <a:latin typeface="Arial" panose="020B0604020202020204" pitchFamily="34" charset="0"/>
              </a:rPr>
              <a:t> “</a:t>
            </a:r>
            <a:r>
              <a:rPr lang="en-GB" altLang="tr-TR" sz="2800" dirty="0" err="1">
                <a:latin typeface="Arial" panose="020B0604020202020204" pitchFamily="34" charset="0"/>
              </a:rPr>
              <a:t>benzemezlik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matrisi</a:t>
            </a:r>
            <a:r>
              <a:rPr lang="en-GB" altLang="tr-TR" sz="2800" dirty="0">
                <a:latin typeface="Arial" panose="020B0604020202020204" pitchFamily="34" charset="0"/>
              </a:rPr>
              <a:t>” </a:t>
            </a:r>
            <a:r>
              <a:rPr lang="en-GB" altLang="tr-TR" sz="2800" dirty="0" err="1">
                <a:latin typeface="Arial" panose="020B0604020202020204" pitchFamily="34" charset="0"/>
              </a:rPr>
              <a:t>şu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şekilde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tanımlanabilir</a:t>
            </a:r>
            <a:r>
              <a:rPr lang="en-GB" altLang="tr-TR" sz="2800" dirty="0">
                <a:latin typeface="Arial" panose="020B0604020202020204" pitchFamily="34" charset="0"/>
              </a:rPr>
              <a:t>:</a:t>
            </a:r>
            <a:endParaRPr lang="tr-TR" altLang="tr-TR" sz="2800" dirty="0">
              <a:latin typeface="Arial" panose="020B0604020202020204" pitchFamily="34" charset="0"/>
            </a:endParaRPr>
          </a:p>
          <a:p>
            <a:endParaRPr lang="tr-TR" altLang="tr-TR" sz="2800" dirty="0">
              <a:latin typeface="Arial" panose="020B0604020202020204" pitchFamily="34" charset="0"/>
            </a:endParaRPr>
          </a:p>
        </p:txBody>
      </p:sp>
      <p:sp>
        <p:nvSpPr>
          <p:cNvPr id="13317" name="Rectangle 2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graphicFrame>
        <p:nvGraphicFramePr>
          <p:cNvPr id="13318" name="Object 1"/>
          <p:cNvGraphicFramePr>
            <a:graphicFrameLocks noChangeAspect="1"/>
          </p:cNvGraphicFramePr>
          <p:nvPr/>
        </p:nvGraphicFramePr>
        <p:xfrm>
          <a:off x="4238626" y="3929064"/>
          <a:ext cx="4443413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Denklem" r:id="rId3" imgW="2146300" imgH="1168400" progId="Equation.3">
                  <p:embed/>
                </p:oleObj>
              </mc:Choice>
              <mc:Fallback>
                <p:oleObj name="Denklem" r:id="rId3" imgW="2146300" imgH="1168400" progId="Equation.3">
                  <p:embed/>
                  <p:pic>
                    <p:nvPicPr>
                      <p:cNvPr id="13318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6" y="3929064"/>
                        <a:ext cx="4443413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817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Problem Tanımı – Temel Fikir</a:t>
            </a:r>
          </a:p>
        </p:txBody>
      </p:sp>
      <p:sp>
        <p:nvSpPr>
          <p:cNvPr id="14339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1F5C0F-7EE1-439F-8E52-0E8CF59725BF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4340" name="İçerik Yer Tutucusu 1"/>
          <p:cNvSpPr>
            <a:spLocks noGrp="1"/>
          </p:cNvSpPr>
          <p:nvPr>
            <p:ph idx="1"/>
          </p:nvPr>
        </p:nvSpPr>
        <p:spPr>
          <a:xfrm>
            <a:off x="677334" y="1417176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tr-TR" altLang="tr-TR" sz="2800" dirty="0">
                <a:latin typeface="Arial" panose="020B0604020202020204" pitchFamily="34" charset="0"/>
              </a:rPr>
              <a:t>Klasik/Metrik MDS:</a:t>
            </a:r>
          </a:p>
          <a:p>
            <a:r>
              <a:rPr lang="tr-TR" altLang="tr-TR" sz="2800" dirty="0">
                <a:latin typeface="Arial" panose="020B0604020202020204" pitchFamily="34" charset="0"/>
              </a:rPr>
              <a:t>A</a:t>
            </a:r>
            <a:r>
              <a:rPr lang="en-GB" altLang="tr-TR" sz="2800" dirty="0">
                <a:latin typeface="Arial" panose="020B0604020202020204" pitchFamily="34" charset="0"/>
              </a:rPr>
              <a:t>ma</a:t>
            </a:r>
            <a:r>
              <a:rPr lang="tr-TR" altLang="tr-TR" sz="2800" dirty="0">
                <a:latin typeface="Arial" panose="020B0604020202020204" pitchFamily="34" charset="0"/>
              </a:rPr>
              <a:t>ç: V</a:t>
            </a:r>
            <a:r>
              <a:rPr lang="en-GB" altLang="tr-TR" sz="2800" dirty="0" err="1">
                <a:latin typeface="Arial" panose="020B0604020202020204" pitchFamily="34" charset="0"/>
              </a:rPr>
              <a:t>erilen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>
                <a:latin typeface="Arial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benzemezlik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matrisi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için</a:t>
            </a:r>
            <a:endParaRPr lang="tr-TR" altLang="tr-TR" sz="28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tr-TR" altLang="tr-TR" sz="28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tr-TR" altLang="tr-TR" sz="28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tr-TR" altLang="tr-TR" sz="2800" dirty="0">
                <a:latin typeface="Arial" panose="020B0604020202020204" pitchFamily="34" charset="0"/>
              </a:rPr>
              <a:t>   </a:t>
            </a:r>
            <a:r>
              <a:rPr lang="en-GB" altLang="tr-TR" sz="2800" dirty="0" err="1">
                <a:latin typeface="Arial" panose="020B0604020202020204" pitchFamily="34" charset="0"/>
              </a:rPr>
              <a:t>koşulunu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sağlayan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i="1" dirty="0">
                <a:latin typeface="Arial" panose="020B0604020202020204" pitchFamily="34" charset="0"/>
              </a:rPr>
              <a:t>x</a:t>
            </a:r>
            <a:r>
              <a:rPr lang="en-GB" altLang="tr-TR" sz="2800" baseline="-25000" dirty="0">
                <a:latin typeface="Arial" panose="020B0604020202020204" pitchFamily="34" charset="0"/>
              </a:rPr>
              <a:t>1</a:t>
            </a:r>
            <a:r>
              <a:rPr lang="en-GB" altLang="tr-TR" sz="2800" dirty="0">
                <a:latin typeface="Arial" panose="020B0604020202020204" pitchFamily="34" charset="0"/>
              </a:rPr>
              <a:t>, </a:t>
            </a:r>
            <a:r>
              <a:rPr lang="en-GB" altLang="tr-TR" sz="2800" i="1" dirty="0">
                <a:latin typeface="Arial" panose="020B0604020202020204" pitchFamily="34" charset="0"/>
              </a:rPr>
              <a:t>x</a:t>
            </a:r>
            <a:r>
              <a:rPr lang="en-GB" altLang="tr-TR" sz="2800" baseline="-25000" dirty="0">
                <a:latin typeface="Arial" panose="020B0604020202020204" pitchFamily="34" charset="0"/>
              </a:rPr>
              <a:t>2</a:t>
            </a:r>
            <a:r>
              <a:rPr lang="en-GB" altLang="tr-TR" sz="2800" dirty="0">
                <a:latin typeface="Arial" panose="020B0604020202020204" pitchFamily="34" charset="0"/>
              </a:rPr>
              <a:t>, …, </a:t>
            </a:r>
            <a:r>
              <a:rPr lang="en-GB" altLang="tr-TR" sz="2800" i="1" dirty="0" err="1">
                <a:latin typeface="Arial" panose="020B0604020202020204" pitchFamily="34" charset="0"/>
              </a:rPr>
              <a:t>x</a:t>
            </a:r>
            <a:r>
              <a:rPr lang="en-GB" altLang="tr-TR" sz="2800" i="1" baseline="-25000" dirty="0" err="1">
                <a:latin typeface="Arial" panose="020B0604020202020204" pitchFamily="34" charset="0"/>
              </a:rPr>
              <a:t>I</a:t>
            </a:r>
            <a:r>
              <a:rPr lang="en-GB" altLang="tr-TR" sz="2800" dirty="0">
                <a:latin typeface="Arial" panose="020B0604020202020204" pitchFamily="34" charset="0"/>
              </a:rPr>
              <a:t> (</a:t>
            </a:r>
            <a:r>
              <a:rPr lang="en-GB" altLang="tr-TR" sz="2800" dirty="0">
                <a:latin typeface="Arial" panose="020B0604020202020204" pitchFamily="34" charset="0"/>
                <a:sym typeface="Symbol" panose="05050102010706020507" pitchFamily="18" charset="2"/>
              </a:rPr>
              <a:t></a:t>
            </a:r>
            <a:r>
              <a:rPr lang="en-GB" altLang="tr-TR" sz="2800" dirty="0">
                <a:latin typeface="Arial" panose="020B0604020202020204" pitchFamily="34" charset="0"/>
              </a:rPr>
              <a:t> R</a:t>
            </a:r>
            <a:r>
              <a:rPr lang="en-GB" altLang="tr-TR" sz="2800" i="1" baseline="30000" dirty="0">
                <a:latin typeface="Arial" panose="020B0604020202020204" pitchFamily="34" charset="0"/>
              </a:rPr>
              <a:t>N</a:t>
            </a:r>
            <a:r>
              <a:rPr lang="en-GB" altLang="tr-TR" sz="2800" dirty="0">
                <a:latin typeface="Arial" panose="020B0604020202020204" pitchFamily="34" charset="0"/>
              </a:rPr>
              <a:t>) </a:t>
            </a:r>
            <a:r>
              <a:rPr lang="en-GB" altLang="tr-TR" sz="2800" dirty="0" err="1">
                <a:latin typeface="Arial" panose="020B0604020202020204" pitchFamily="34" charset="0"/>
              </a:rPr>
              <a:t>vektörlerinin</a:t>
            </a:r>
            <a:r>
              <a:rPr lang="en-GB" altLang="tr-TR" sz="2800" dirty="0">
                <a:latin typeface="Arial" panose="020B0604020202020204" pitchFamily="34" charset="0"/>
              </a:rPr>
              <a:t> </a:t>
            </a:r>
            <a:r>
              <a:rPr lang="en-GB" altLang="tr-TR" sz="2800" dirty="0" err="1">
                <a:latin typeface="Arial" panose="020B0604020202020204" pitchFamily="34" charset="0"/>
              </a:rPr>
              <a:t>bulunması</a:t>
            </a:r>
            <a:r>
              <a:rPr lang="tr-TR" altLang="tr-TR" sz="2800" dirty="0">
                <a:latin typeface="Arial" panose="020B0604020202020204" pitchFamily="34" charset="0"/>
              </a:rPr>
              <a:t>!..</a:t>
            </a:r>
            <a:r>
              <a:rPr lang="en-GB" altLang="tr-TR" sz="2800" dirty="0">
                <a:latin typeface="Arial" panose="020B0604020202020204" pitchFamily="34" charset="0"/>
              </a:rPr>
              <a:t>. </a:t>
            </a:r>
            <a:endParaRPr lang="tr-TR" altLang="tr-TR" sz="2800" dirty="0">
              <a:latin typeface="Arial" panose="020B0604020202020204" pitchFamily="34" charset="0"/>
            </a:endParaRPr>
          </a:p>
          <a:p>
            <a:r>
              <a:rPr lang="tr-TR" altLang="tr-TR" sz="2800" i="1" dirty="0" err="1">
                <a:latin typeface="Arial" panose="020B0604020202020204" pitchFamily="34" charset="0"/>
              </a:rPr>
              <a:t>x</a:t>
            </a:r>
            <a:r>
              <a:rPr lang="tr-TR" altLang="tr-TR" sz="2800" dirty="0" err="1">
                <a:latin typeface="Arial" panose="020B0604020202020204" pitchFamily="34" charset="0"/>
              </a:rPr>
              <a:t>’leri</a:t>
            </a:r>
            <a:r>
              <a:rPr lang="tr-TR" altLang="tr-TR" sz="2800" dirty="0">
                <a:latin typeface="Arial" panose="020B0604020202020204" pitchFamily="34" charset="0"/>
              </a:rPr>
              <a:t> bulabilmek için şu optimizasyon problemi çözülmeli:</a:t>
            </a:r>
          </a:p>
        </p:txBody>
      </p:sp>
      <p:sp>
        <p:nvSpPr>
          <p:cNvPr id="14341" name="Rectangle 2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graphicFrame>
        <p:nvGraphicFramePr>
          <p:cNvPr id="14343" name="Object 3"/>
          <p:cNvGraphicFramePr>
            <a:graphicFrameLocks noChangeAspect="1"/>
          </p:cNvGraphicFramePr>
          <p:nvPr/>
        </p:nvGraphicFramePr>
        <p:xfrm>
          <a:off x="4024314" y="2714625"/>
          <a:ext cx="4522787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0" name="Denklem" r:id="rId3" imgW="1943100" imgH="279400" progId="Equation.3">
                  <p:embed/>
                </p:oleObj>
              </mc:Choice>
              <mc:Fallback>
                <p:oleObj name="Denklem" r:id="rId3" imgW="1943100" imgH="279400" progId="Equation.3">
                  <p:embed/>
                  <p:pic>
                    <p:nvPicPr>
                      <p:cNvPr id="143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4314" y="2714625"/>
                        <a:ext cx="4522787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Rectangle 6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graphicFrame>
        <p:nvGraphicFramePr>
          <p:cNvPr id="14345" name="Object 5"/>
          <p:cNvGraphicFramePr>
            <a:graphicFrameLocks noChangeAspect="1"/>
          </p:cNvGraphicFramePr>
          <p:nvPr/>
        </p:nvGraphicFramePr>
        <p:xfrm>
          <a:off x="4310064" y="5214939"/>
          <a:ext cx="373697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1" name="Denklem" r:id="rId5" imgW="1574800" imgH="393700" progId="Equation.3">
                  <p:embed/>
                </p:oleObj>
              </mc:Choice>
              <mc:Fallback>
                <p:oleObj name="Denklem" r:id="rId5" imgW="1574800" imgH="393700" progId="Equation.3">
                  <p:embed/>
                  <p:pic>
                    <p:nvPicPr>
                      <p:cNvPr id="143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4" y="5214939"/>
                        <a:ext cx="373697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24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Problem Tanımı – Temel Fikir</a:t>
            </a:r>
          </a:p>
        </p:txBody>
      </p:sp>
      <p:sp>
        <p:nvSpPr>
          <p:cNvPr id="15363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BD03AE-C4BE-46FB-87A7-FF7BF77FD3F9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5364" name="İçerik Yer Tutucusu 1"/>
          <p:cNvSpPr>
            <a:spLocks noGrp="1"/>
          </p:cNvSpPr>
          <p:nvPr>
            <p:ph idx="1"/>
          </p:nvPr>
        </p:nvSpPr>
        <p:spPr>
          <a:xfrm>
            <a:off x="677334" y="1362722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tr-TR" altLang="tr-TR" sz="2800" dirty="0">
                <a:latin typeface="Arial" panose="020B0604020202020204" pitchFamily="34" charset="0"/>
              </a:rPr>
              <a:t>Metrik Olmayan MDS:</a:t>
            </a:r>
          </a:p>
          <a:p>
            <a:r>
              <a:rPr lang="tr-TR" altLang="tr-TR" sz="2800" dirty="0">
                <a:latin typeface="Arial" panose="020B0604020202020204" pitchFamily="34" charset="0"/>
              </a:rPr>
              <a:t>Örnek: Aşağıdaki portreleri ne kadar beğendiniz? </a:t>
            </a:r>
          </a:p>
          <a:p>
            <a:pPr>
              <a:buFont typeface="Wingdings" panose="05000000000000000000" pitchFamily="2" charset="2"/>
              <a:buNone/>
            </a:pPr>
            <a:r>
              <a:rPr lang="tr-TR" altLang="tr-TR" sz="2800" dirty="0">
                <a:latin typeface="Arial" panose="020B0604020202020204" pitchFamily="34" charset="0"/>
              </a:rPr>
              <a:t>(0= Hiç Beğenmedim; 10= Çok Beğendim)</a:t>
            </a:r>
          </a:p>
        </p:txBody>
      </p:sp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sp>
        <p:nvSpPr>
          <p:cNvPr id="15366" name="Rectangle 4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pic>
        <p:nvPicPr>
          <p:cNvPr id="153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062289"/>
            <a:ext cx="90773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4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Problem Tanımı – Temel Fikir</a:t>
            </a:r>
          </a:p>
        </p:txBody>
      </p:sp>
      <p:sp>
        <p:nvSpPr>
          <p:cNvPr id="16387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03D155E-B677-4BBD-9260-D255C7373F68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6388" name="İçerik Yer Tutucusu 1"/>
          <p:cNvSpPr>
            <a:spLocks noGrp="1"/>
          </p:cNvSpPr>
          <p:nvPr>
            <p:ph idx="1"/>
          </p:nvPr>
        </p:nvSpPr>
        <p:spPr>
          <a:xfrm>
            <a:off x="677334" y="1490738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tr-TR" altLang="tr-TR" sz="2800" dirty="0">
                <a:latin typeface="Arial" panose="020B0604020202020204" pitchFamily="34" charset="0"/>
              </a:rPr>
              <a:t>Metrik Olmayan MDS:</a:t>
            </a:r>
          </a:p>
          <a:p>
            <a:r>
              <a:rPr lang="tr-TR" altLang="tr-TR" sz="2800" dirty="0">
                <a:latin typeface="Arial" panose="020B0604020202020204" pitchFamily="34" charset="0"/>
              </a:rPr>
              <a:t>Gerçek “not </a:t>
            </a:r>
            <a:r>
              <a:rPr lang="tr-TR" altLang="tr-TR" sz="2800" dirty="0" err="1">
                <a:latin typeface="Arial" panose="020B0604020202020204" pitchFamily="34" charset="0"/>
              </a:rPr>
              <a:t>değerleri”ndense</a:t>
            </a:r>
            <a:r>
              <a:rPr lang="tr-TR" altLang="tr-TR" sz="2800" dirty="0">
                <a:latin typeface="Arial" panose="020B0604020202020204" pitchFamily="34" charset="0"/>
              </a:rPr>
              <a:t>, sıralama daha önemli (yani &lt;, &gt; ilişkilerine göre dizme)</a:t>
            </a:r>
          </a:p>
        </p:txBody>
      </p:sp>
      <p:sp>
        <p:nvSpPr>
          <p:cNvPr id="16389" name="Rectangle 2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sp>
        <p:nvSpPr>
          <p:cNvPr id="16391" name="Rectangle 6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pic>
        <p:nvPicPr>
          <p:cNvPr id="163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062289"/>
            <a:ext cx="90773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5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1 Başlık"/>
          <p:cNvSpPr>
            <a:spLocks noGrp="1"/>
          </p:cNvSpPr>
          <p:nvPr>
            <p:ph type="title"/>
          </p:nvPr>
        </p:nvSpPr>
        <p:spPr>
          <a:xfrm>
            <a:off x="650754" y="121058"/>
            <a:ext cx="8596668" cy="1320800"/>
          </a:xfrm>
        </p:spPr>
        <p:txBody>
          <a:bodyPr/>
          <a:lstStyle/>
          <a:p>
            <a:r>
              <a:rPr lang="tr-TR" altLang="en-US" dirty="0">
                <a:latin typeface="Tahoma" panose="020B0604030504040204" pitchFamily="34" charset="0"/>
              </a:rPr>
              <a:t>   Örnek 1 – Hava </a:t>
            </a:r>
            <a:br>
              <a:rPr lang="tr-TR" altLang="en-US" dirty="0">
                <a:latin typeface="Tahoma" panose="020B0604030504040204" pitchFamily="34" charset="0"/>
              </a:rPr>
            </a:br>
            <a:r>
              <a:rPr lang="tr-TR" altLang="en-US" dirty="0">
                <a:latin typeface="Tahoma" panose="020B0604030504040204" pitchFamily="34" charset="0"/>
              </a:rPr>
              <a:t>Kirliliğine Göre Harita Oluşturma</a:t>
            </a:r>
          </a:p>
        </p:txBody>
      </p:sp>
      <p:sp>
        <p:nvSpPr>
          <p:cNvPr id="17411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207EE9-7D5E-4657-956D-076A2ED8BBC8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7412" name="İçerik Yer Tutucusu 1"/>
          <p:cNvSpPr>
            <a:spLocks noGrp="1"/>
          </p:cNvSpPr>
          <p:nvPr>
            <p:ph idx="1"/>
          </p:nvPr>
        </p:nvSpPr>
        <p:spPr>
          <a:xfrm>
            <a:off x="650754" y="1363146"/>
            <a:ext cx="8596668" cy="3880773"/>
          </a:xfrm>
        </p:spPr>
        <p:txBody>
          <a:bodyPr/>
          <a:lstStyle/>
          <a:p>
            <a:r>
              <a:rPr lang="tr-TR" altLang="tr-TR" sz="2800" dirty="0">
                <a:latin typeface="Arial" panose="020B0604020202020204" pitchFamily="34" charset="0"/>
              </a:rPr>
              <a:t>A</a:t>
            </a:r>
            <a:r>
              <a:rPr lang="en-GB" altLang="tr-TR" sz="2800" dirty="0">
                <a:latin typeface="Arial" panose="020B0604020202020204" pitchFamily="34" charset="0"/>
              </a:rPr>
              <a:t>ma</a:t>
            </a:r>
            <a:r>
              <a:rPr lang="tr-TR" altLang="tr-TR" sz="2800" dirty="0">
                <a:latin typeface="Arial" panose="020B0604020202020204" pitchFamily="34" charset="0"/>
              </a:rPr>
              <a:t>ç: Hava Kirliliği ölçütleri/özniteliklerine göre, ABD şehirleri arasındaki benzerlikleri bulma</a:t>
            </a:r>
          </a:p>
        </p:txBody>
      </p:sp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1143001" y="-230832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tr-TR" altLang="tr-TR" sz="2400">
              <a:latin typeface="Tahoma" panose="020B0604030504040204" pitchFamily="34" charset="0"/>
            </a:endParaRPr>
          </a:p>
        </p:txBody>
      </p:sp>
      <p:pic>
        <p:nvPicPr>
          <p:cNvPr id="174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9" y="2357439"/>
            <a:ext cx="91154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7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2 - Bitkisel İçecek Konumlandırma</a:t>
            </a:r>
          </a:p>
        </p:txBody>
      </p:sp>
      <p:sp>
        <p:nvSpPr>
          <p:cNvPr id="18435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93F924-C9DB-450B-B538-A5BFDAB11E30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18436" name="İçerik Yer Tutucusu 1"/>
          <p:cNvSpPr>
            <a:spLocks noGrp="1"/>
          </p:cNvSpPr>
          <p:nvPr>
            <p:ph idx="1"/>
          </p:nvPr>
        </p:nvSpPr>
        <p:spPr>
          <a:xfrm>
            <a:off x="677334" y="1345738"/>
            <a:ext cx="8596668" cy="3880773"/>
          </a:xfrm>
        </p:spPr>
        <p:txBody>
          <a:bodyPr/>
          <a:lstStyle/>
          <a:p>
            <a:r>
              <a:rPr lang="tr-TR" altLang="tr-TR" sz="2400" dirty="0">
                <a:latin typeface="Arial" panose="020B0604020202020204" pitchFamily="34" charset="0"/>
              </a:rPr>
              <a:t>Alman Veri Analizi firması </a:t>
            </a:r>
            <a:r>
              <a:rPr lang="tr-TR" altLang="tr-TR" sz="2400" dirty="0" err="1">
                <a:latin typeface="Arial" panose="020B0604020202020204" pitchFamily="34" charset="0"/>
              </a:rPr>
              <a:t>IfaD’nin</a:t>
            </a:r>
            <a:r>
              <a:rPr lang="tr-TR" altLang="tr-TR" sz="2400" dirty="0">
                <a:latin typeface="Arial" panose="020B0604020202020204" pitchFamily="34" charset="0"/>
              </a:rPr>
              <a:t>, içecek üreticisi bir müşterisi için yapmış olduğu analiz</a:t>
            </a:r>
          </a:p>
          <a:p>
            <a:r>
              <a:rPr lang="tr-TR" altLang="tr-TR" sz="2400" dirty="0">
                <a:latin typeface="Arial" panose="020B0604020202020204" pitchFamily="34" charset="0"/>
              </a:rPr>
              <a:t>4 rakip firmanın ürünü ile karşılaştırma yapılmış</a:t>
            </a:r>
          </a:p>
          <a:p>
            <a:r>
              <a:rPr lang="tr-TR" altLang="tr-TR" sz="2400" dirty="0">
                <a:latin typeface="Arial" panose="020B0604020202020204" pitchFamily="34" charset="0"/>
              </a:rPr>
              <a:t>16 farklı nitelik, 3 boyutta (faktörde) gruplanmış (PCA ile)</a:t>
            </a:r>
          </a:p>
          <a:p>
            <a:endParaRPr lang="tr-TR" altLang="tr-TR" sz="2400" dirty="0">
              <a:latin typeface="Arial" panose="020B0604020202020204" pitchFamily="34" charset="0"/>
            </a:endParaRPr>
          </a:p>
          <a:p>
            <a:endParaRPr lang="tr-TR" altLang="tr-TR" sz="2400" dirty="0">
              <a:latin typeface="Arial" panose="020B0604020202020204" pitchFamily="34" charset="0"/>
            </a:endParaRPr>
          </a:p>
        </p:txBody>
      </p:sp>
      <p:pic>
        <p:nvPicPr>
          <p:cNvPr id="18437" name="Picture 2" descr="https://www.ifad.de/wp-content/uploads/2016/03/Dimensionen_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9" y="3286125"/>
            <a:ext cx="7278687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75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2 - Bitkisel İçecek Konumlandırma</a:t>
            </a:r>
          </a:p>
        </p:txBody>
      </p:sp>
      <p:sp>
        <p:nvSpPr>
          <p:cNvPr id="19459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A23C54-EB4D-4E7E-BFFC-82C75CABAF45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pic>
        <p:nvPicPr>
          <p:cNvPr id="19460" name="Picture 19" descr="https://www.ifad.de/wp-content/uploads/2016/03/MDS_Kraeuterlikoer_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230313"/>
            <a:ext cx="6357938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22 Dikdörtgen"/>
          <p:cNvSpPr>
            <a:spLocks noChangeArrowheads="1"/>
          </p:cNvSpPr>
          <p:nvPr/>
        </p:nvSpPr>
        <p:spPr bwMode="auto">
          <a:xfrm>
            <a:off x="1143000" y="6429375"/>
            <a:ext cx="933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tr-TR" altLang="tr-TR" sz="1800">
                <a:latin typeface="Tahoma" panose="020B0604030504040204" pitchFamily="34" charset="0"/>
              </a:rPr>
              <a:t>Kaynak: https://www.ifad.de/services/details-multidimensionale-skalierung/?lang=en</a:t>
            </a:r>
          </a:p>
        </p:txBody>
      </p:sp>
    </p:spTree>
    <p:extLst>
      <p:ext uri="{BB962C8B-B14F-4D97-AF65-F5344CB8AC3E}">
        <p14:creationId xmlns:p14="http://schemas.microsoft.com/office/powerpoint/2010/main" val="32849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0483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9289F9-1C1B-4666-BF99-268CF31528C0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6" name="İçerik Yer Tutucusu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tr-TR" altLang="tr-TR" sz="2000" dirty="0">
                <a:latin typeface="Arial" panose="020B0604020202020204" pitchFamily="34" charset="0"/>
              </a:rPr>
              <a:t>Selim Gündüz, "Uzaklık Fonksiyonlarının Çok Boyutlu Ölçekleme Algoritmalarındaki Etkinliğinin İncelenmesi ve Uygulamalar", </a:t>
            </a:r>
            <a:r>
              <a:rPr lang="tr-TR" altLang="tr-TR" sz="2000" i="1" dirty="0">
                <a:latin typeface="Arial" panose="020B0604020202020204" pitchFamily="34" charset="0"/>
              </a:rPr>
              <a:t>Yüksek Lisans Tezi</a:t>
            </a:r>
            <a:r>
              <a:rPr lang="tr-TR" altLang="tr-TR" sz="2000" dirty="0">
                <a:latin typeface="Arial" panose="020B0604020202020204" pitchFamily="34" charset="0"/>
              </a:rPr>
              <a:t>, Çukurova Üniversitesi Fen Bilimleri Enstitüsü, 2011.</a:t>
            </a:r>
          </a:p>
          <a:p>
            <a:pPr>
              <a:defRPr/>
            </a:pPr>
            <a:endParaRPr lang="tr-TR" altLang="tr-TR" sz="2000" dirty="0">
              <a:latin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tr-TR" altLang="tr-TR" sz="2000" u="sng" dirty="0">
                <a:latin typeface="Arial" panose="020B0604020202020204" pitchFamily="34" charset="0"/>
              </a:rPr>
              <a:t>Bahçe çiçeği verileri (</a:t>
            </a:r>
            <a:r>
              <a:rPr lang="tr-TR" altLang="tr-TR" sz="2000" u="sng" dirty="0" err="1">
                <a:latin typeface="Arial" panose="020B0604020202020204" pitchFamily="34" charset="0"/>
              </a:rPr>
              <a:t>Kaufman</a:t>
            </a:r>
            <a:r>
              <a:rPr lang="tr-TR" altLang="tr-TR" sz="2000" u="sng" dirty="0">
                <a:latin typeface="Arial" panose="020B0604020202020204" pitchFamily="34" charset="0"/>
              </a:rPr>
              <a:t> ve </a:t>
            </a:r>
            <a:r>
              <a:rPr lang="tr-TR" altLang="tr-TR" sz="2000" u="sng" dirty="0" err="1">
                <a:latin typeface="Arial" panose="020B0604020202020204" pitchFamily="34" charset="0"/>
              </a:rPr>
              <a:t>Rousseeuw</a:t>
            </a:r>
            <a:r>
              <a:rPr lang="tr-TR" altLang="tr-TR" sz="2000" u="sng" dirty="0">
                <a:latin typeface="Arial" panose="020B0604020202020204" pitchFamily="34" charset="0"/>
              </a:rPr>
              <a:t> 1990): </a:t>
            </a:r>
          </a:p>
          <a:p>
            <a:pPr>
              <a:defRPr/>
            </a:pPr>
            <a:r>
              <a:rPr lang="tr-TR" altLang="tr-TR" sz="2000" dirty="0">
                <a:latin typeface="Arial" panose="020B0604020202020204" pitchFamily="34" charset="0"/>
              </a:rPr>
              <a:t>18 bahçe çiçeğinin yedi özelliğine ilişkin değerlere göre haritalama... </a:t>
            </a:r>
          </a:p>
          <a:p>
            <a:pPr>
              <a:defRPr/>
            </a:pPr>
            <a:r>
              <a:rPr lang="tr-TR" altLang="tr-TR" sz="2000" dirty="0">
                <a:latin typeface="Arial" panose="020B0604020202020204" pitchFamily="34" charset="0"/>
              </a:rPr>
              <a:t>Çiçeklere ilişkin özellikler:</a:t>
            </a:r>
          </a:p>
          <a:p>
            <a:pPr marL="400050" lvl="1" indent="0">
              <a:buNone/>
              <a:defRPr/>
            </a:pPr>
            <a:r>
              <a:rPr lang="tr-TR" altLang="tr-TR" dirty="0">
                <a:latin typeface="Arial" panose="020B0604020202020204" pitchFamily="34" charset="0"/>
              </a:rPr>
              <a:t>1: Bitki donduğunda bahçede bırakıldı mı? (1=evet, 0=hayır)</a:t>
            </a:r>
          </a:p>
          <a:p>
            <a:pPr marL="400050" lvl="1" indent="0">
              <a:buNone/>
              <a:defRPr/>
            </a:pPr>
            <a:r>
              <a:rPr lang="tr-TR" altLang="tr-TR" dirty="0">
                <a:latin typeface="Arial" panose="020B0604020202020204" pitchFamily="34" charset="0"/>
              </a:rPr>
              <a:t>2. Bitki gölge altında mı? (1=evet, 0=hayır)</a:t>
            </a:r>
          </a:p>
          <a:p>
            <a:pPr marL="400050" lvl="1" indent="0">
              <a:buNone/>
              <a:defRPr/>
            </a:pPr>
            <a:r>
              <a:rPr lang="tr-TR" altLang="tr-TR" dirty="0">
                <a:latin typeface="Arial" panose="020B0604020202020204" pitchFamily="34" charset="0"/>
              </a:rPr>
              <a:t>3. Bitki yumrulu mu? (1=evet, 0=hayır)</a:t>
            </a:r>
          </a:p>
          <a:p>
            <a:pPr marL="400050" lvl="1" indent="0">
              <a:buNone/>
              <a:defRPr/>
            </a:pPr>
            <a:r>
              <a:rPr lang="tr-TR" altLang="tr-TR" dirty="0">
                <a:latin typeface="Arial" panose="020B0604020202020204" pitchFamily="34" charset="0"/>
              </a:rPr>
              <a:t>4. Bitkinin çiçek rengi nedir? (beyaz=1, sarı=2, pembe=3, kırmızı=4, mavi=5)</a:t>
            </a:r>
          </a:p>
          <a:p>
            <a:pPr marL="400050" lvl="1" indent="0">
              <a:buNone/>
              <a:defRPr/>
            </a:pPr>
            <a:r>
              <a:rPr lang="tr-TR" altLang="tr-TR" dirty="0">
                <a:latin typeface="Arial" panose="020B0604020202020204" pitchFamily="34" charset="0"/>
              </a:rPr>
              <a:t>5. Bitkinin ekildiği toprak türü nedir? (kuru=1, normal=2, nemli=3)</a:t>
            </a:r>
          </a:p>
          <a:p>
            <a:pPr marL="400050" lvl="1" indent="0">
              <a:buNone/>
              <a:defRPr/>
            </a:pPr>
            <a:r>
              <a:rPr lang="tr-TR" altLang="tr-TR" dirty="0">
                <a:latin typeface="Arial" panose="020B0604020202020204" pitchFamily="34" charset="0"/>
              </a:rPr>
              <a:t>6. Bitkinin boyu kaç cm'dir?</a:t>
            </a:r>
          </a:p>
          <a:p>
            <a:pPr marL="400050" lvl="1" indent="0">
              <a:buNone/>
              <a:defRPr/>
            </a:pPr>
            <a:r>
              <a:rPr lang="tr-TR" altLang="tr-TR" dirty="0">
                <a:latin typeface="Arial" panose="020B0604020202020204" pitchFamily="34" charset="0"/>
              </a:rPr>
              <a:t>7. Bitkiler arası ideal uzaklık </a:t>
            </a:r>
            <a:r>
              <a:rPr lang="tr-TR" altLang="tr-TR" dirty="0" err="1">
                <a:latin typeface="Arial" panose="020B0604020202020204" pitchFamily="34" charset="0"/>
              </a:rPr>
              <a:t>kaç'cm</a:t>
            </a:r>
            <a:r>
              <a:rPr lang="tr-TR" altLang="tr-TR" dirty="0">
                <a:latin typeface="Arial" panose="020B0604020202020204" pitchFamily="34" charset="0"/>
              </a:rPr>
              <a:t> </a:t>
            </a:r>
            <a:r>
              <a:rPr lang="tr-TR" altLang="tr-TR" dirty="0" err="1">
                <a:latin typeface="Arial" panose="020B0604020202020204" pitchFamily="34" charset="0"/>
              </a:rPr>
              <a:t>dir</a:t>
            </a:r>
            <a:r>
              <a:rPr lang="tr-TR" altLang="tr-TR" dirty="0">
                <a:latin typeface="Arial" panose="020B0604020202020204" pitchFamily="34" charset="0"/>
              </a:rPr>
              <a:t>?</a:t>
            </a:r>
          </a:p>
          <a:p>
            <a:pPr>
              <a:defRPr/>
            </a:pPr>
            <a:endParaRPr lang="tr-TR" altLang="tr-TR" sz="200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750" y="1340768"/>
            <a:ext cx="4248472" cy="4127087"/>
          </a:xfrm>
          <a:prstGeom prst="rect">
            <a:avLst/>
          </a:prstGeom>
        </p:spPr>
      </p:pic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77334" y="1556792"/>
            <a:ext cx="5994730" cy="4724400"/>
          </a:xfrm>
          <a:noFill/>
        </p:spPr>
        <p:txBody>
          <a:bodyPr>
            <a:normAutofit/>
          </a:bodyPr>
          <a:lstStyle/>
          <a:p>
            <a:r>
              <a:rPr lang="tr-TR" sz="2000" dirty="0"/>
              <a:t>Basit bir Regresyon Modeli; </a:t>
            </a:r>
          </a:p>
          <a:p>
            <a:pPr marL="0" indent="0">
              <a:buNone/>
            </a:pPr>
            <a:r>
              <a:rPr lang="tr-TR" sz="2000" dirty="0"/>
              <a:t>	y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 </a:t>
            </a:r>
            <a:r>
              <a:rPr lang="tr-TR" sz="2000" dirty="0"/>
              <a:t>x + </a:t>
            </a:r>
            <a:r>
              <a:rPr lang="el-GR" sz="2000" dirty="0"/>
              <a:t>ε </a:t>
            </a:r>
            <a:endParaRPr lang="tr-TR" sz="2000" dirty="0"/>
          </a:p>
          <a:p>
            <a:endParaRPr lang="tr-TR" sz="2000" dirty="0"/>
          </a:p>
          <a:p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Sabit değer; x=0 olduğunda y’nin aldığı değer; </a:t>
            </a:r>
            <a:r>
              <a:rPr lang="tr-TR" sz="2000" dirty="0">
                <a:solidFill>
                  <a:srgbClr val="FF0000"/>
                </a:solidFill>
              </a:rPr>
              <a:t>yani bu örnekte %40</a:t>
            </a:r>
            <a:r>
              <a:rPr lang="tr-TR" sz="2000" dirty="0"/>
              <a:t> </a:t>
            </a:r>
          </a:p>
          <a:p>
            <a:r>
              <a:rPr lang="el-GR" sz="2000" dirty="0"/>
              <a:t>β</a:t>
            </a:r>
            <a:r>
              <a:rPr lang="el-GR" sz="2000" baseline="-25000" dirty="0"/>
              <a:t>1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Regresyon katsayısı; bağımsız değişkendeki 1 birim değişime karşılık, bağımlı değişkende meydana gelecek değişmeyi ifade eder; </a:t>
            </a:r>
            <a:r>
              <a:rPr lang="tr-TR" sz="2000" dirty="0">
                <a:solidFill>
                  <a:srgbClr val="FF0000"/>
                </a:solidFill>
              </a:rPr>
              <a:t>yani bu örnekte -%0.5</a:t>
            </a:r>
          </a:p>
          <a:p>
            <a:r>
              <a:rPr lang="el-GR" sz="2000" dirty="0"/>
              <a:t>ε</a:t>
            </a:r>
            <a:r>
              <a:rPr lang="tr-TR" sz="2000" dirty="0"/>
              <a:t>:</a:t>
            </a:r>
            <a:r>
              <a:rPr lang="el-GR" sz="2000" dirty="0"/>
              <a:t> </a:t>
            </a:r>
            <a:r>
              <a:rPr lang="tr-TR" sz="2000" dirty="0"/>
              <a:t>Rastlantısal hata terimi; bağımlı değişkenin belli bir hata içerdiği varsayılır, bağımsız değişkende hata yoktur; </a:t>
            </a:r>
            <a:r>
              <a:rPr lang="tr-TR" sz="2000" dirty="0">
                <a:solidFill>
                  <a:srgbClr val="FF0000"/>
                </a:solidFill>
              </a:rPr>
              <a:t>yani bu örnekte siyah noktalardaki </a:t>
            </a:r>
            <a:r>
              <a:rPr lang="tr-TR" sz="2000" dirty="0" err="1">
                <a:solidFill>
                  <a:srgbClr val="FF0000"/>
                </a:solidFill>
              </a:rPr>
              <a:t>zig-zag’lar</a:t>
            </a:r>
            <a:r>
              <a:rPr lang="tr-TR" sz="2000" dirty="0"/>
              <a:t> </a:t>
            </a:r>
            <a:endParaRPr lang="tr-TR" sz="1400" dirty="0"/>
          </a:p>
          <a:p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19897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1507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154F79-8344-4E9B-88C4-AC7240BD5827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1508" name="İçerik Yer Tutucusu 1"/>
          <p:cNvSpPr>
            <a:spLocks noGrp="1"/>
          </p:cNvSpPr>
          <p:nvPr>
            <p:ph idx="1"/>
          </p:nvPr>
        </p:nvSpPr>
        <p:spPr>
          <a:xfrm>
            <a:off x="1752601" y="1447801"/>
            <a:ext cx="2614613" cy="4684713"/>
          </a:xfrm>
        </p:spPr>
        <p:txBody>
          <a:bodyPr/>
          <a:lstStyle/>
          <a:p>
            <a:r>
              <a:rPr lang="tr-TR" altLang="tr-TR" sz="2000">
                <a:latin typeface="Arial" panose="020B0604020202020204" pitchFamily="34" charset="0"/>
              </a:rPr>
              <a:t>Selim Gündüz, "Uzaklık Fonksiyonlarının Çok Boyutlu Ölçekleme Algoritmalarındaki Etkinliğinin İncelenmesi ve Uygulamalar", </a:t>
            </a:r>
            <a:r>
              <a:rPr lang="tr-TR" altLang="tr-TR" sz="2000" i="1">
                <a:latin typeface="Arial" panose="020B0604020202020204" pitchFamily="34" charset="0"/>
              </a:rPr>
              <a:t>Yüksek Lisans Tezi</a:t>
            </a:r>
            <a:r>
              <a:rPr lang="tr-TR" altLang="tr-TR" sz="2000">
                <a:latin typeface="Arial" panose="020B0604020202020204" pitchFamily="34" charset="0"/>
              </a:rPr>
              <a:t>, Çukurova Üniversitesi Fen Bilimleri Enstitüsü, 2011.</a:t>
            </a: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2150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1219201"/>
            <a:ext cx="4930775" cy="563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2531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1EDF23-B043-401C-9FAB-3F8272E4CC6A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2532" name="İçerik Yer Tutucusu 1"/>
          <p:cNvSpPr>
            <a:spLocks noGrp="1"/>
          </p:cNvSpPr>
          <p:nvPr>
            <p:ph idx="1"/>
          </p:nvPr>
        </p:nvSpPr>
        <p:spPr>
          <a:xfrm>
            <a:off x="1752601" y="1447801"/>
            <a:ext cx="2614613" cy="4684713"/>
          </a:xfrm>
        </p:spPr>
        <p:txBody>
          <a:bodyPr/>
          <a:lstStyle/>
          <a:p>
            <a:r>
              <a:rPr lang="tr-TR" altLang="tr-TR" sz="2000">
                <a:latin typeface="Arial" panose="020B0604020202020204" pitchFamily="34" charset="0"/>
              </a:rPr>
              <a:t>Selim Gündüz, "Uzaklık Fonksiyonlarının Çok Boyutlu Ölçekleme Algoritmalarındaki Etkinliğinin İncelenmesi ve Uygulamalar", </a:t>
            </a:r>
            <a:r>
              <a:rPr lang="tr-TR" altLang="tr-TR" sz="2000" i="1">
                <a:latin typeface="Arial" panose="020B0604020202020204" pitchFamily="34" charset="0"/>
              </a:rPr>
              <a:t>Yüksek Lisans Tezi</a:t>
            </a:r>
            <a:r>
              <a:rPr lang="tr-TR" altLang="tr-TR" sz="2000">
                <a:latin typeface="Arial" panose="020B0604020202020204" pitchFamily="34" charset="0"/>
              </a:rPr>
              <a:t>, Çukurova Üniversitesi Fen Bilimleri Enstitüsü, 2011.</a:t>
            </a: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2253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1457325"/>
            <a:ext cx="6454775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38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3555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961961-4E44-454B-BD0B-754DD04051AD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3556" name="İçerik Yer Tutucusu 1"/>
          <p:cNvSpPr>
            <a:spLocks noGrp="1"/>
          </p:cNvSpPr>
          <p:nvPr>
            <p:ph idx="1"/>
          </p:nvPr>
        </p:nvSpPr>
        <p:spPr>
          <a:xfrm>
            <a:off x="1752601" y="1447801"/>
            <a:ext cx="2614613" cy="4684713"/>
          </a:xfrm>
        </p:spPr>
        <p:txBody>
          <a:bodyPr/>
          <a:lstStyle/>
          <a:p>
            <a:r>
              <a:rPr lang="tr-TR" altLang="tr-TR" sz="2000">
                <a:latin typeface="Arial" panose="020B0604020202020204" pitchFamily="34" charset="0"/>
              </a:rPr>
              <a:t>Selim Gündüz, "Uzaklık Fonksiyonlarının Çok Boyutlu Ölçekleme Algoritmalarındaki Etkinliğinin İncelenmesi ve Uygulamalar", </a:t>
            </a:r>
            <a:r>
              <a:rPr lang="tr-TR" altLang="tr-TR" sz="2000" i="1">
                <a:latin typeface="Arial" panose="020B0604020202020204" pitchFamily="34" charset="0"/>
              </a:rPr>
              <a:t>Yüksek Lisans Tezi</a:t>
            </a:r>
            <a:r>
              <a:rPr lang="tr-TR" altLang="tr-TR" sz="2000">
                <a:latin typeface="Arial" panose="020B0604020202020204" pitchFamily="34" charset="0"/>
              </a:rPr>
              <a:t>, Çukurova Üniversitesi Fen Bilimleri Enstitüsü, 2011.</a:t>
            </a: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2355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1457325"/>
            <a:ext cx="6454775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9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4579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F6CDFA-5AF7-4E25-957D-5AF6851B4D6D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4580" name="İçerik Yer Tutucusu 1"/>
          <p:cNvSpPr>
            <a:spLocks noGrp="1"/>
          </p:cNvSpPr>
          <p:nvPr>
            <p:ph idx="1"/>
          </p:nvPr>
        </p:nvSpPr>
        <p:spPr>
          <a:xfrm>
            <a:off x="1752601" y="1447801"/>
            <a:ext cx="2614613" cy="4684713"/>
          </a:xfrm>
        </p:spPr>
        <p:txBody>
          <a:bodyPr/>
          <a:lstStyle/>
          <a:p>
            <a:r>
              <a:rPr lang="tr-TR" altLang="tr-TR" sz="2000">
                <a:latin typeface="Arial" panose="020B0604020202020204" pitchFamily="34" charset="0"/>
              </a:rPr>
              <a:t>Selim Gündüz, "Uzaklık Fonksiyonlarının Çok Boyutlu Ölçekleme Algoritmalarındaki Etkinliğinin İncelenmesi ve Uygulamalar", </a:t>
            </a:r>
            <a:r>
              <a:rPr lang="tr-TR" altLang="tr-TR" sz="2000" i="1">
                <a:latin typeface="Arial" panose="020B0604020202020204" pitchFamily="34" charset="0"/>
              </a:rPr>
              <a:t>Yüksek Lisans Tezi</a:t>
            </a:r>
            <a:r>
              <a:rPr lang="tr-TR" altLang="tr-TR" sz="2000">
                <a:latin typeface="Arial" panose="020B0604020202020204" pitchFamily="34" charset="0"/>
              </a:rPr>
              <a:t>, Çukurova Üniversitesi Fen Bilimleri Enstitüsü, 2011.</a:t>
            </a: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2458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6" y="1316038"/>
            <a:ext cx="6651625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25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5603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5BCD24-8041-4120-9148-B3BEB3252AF2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5604" name="İçerik Yer Tutucusu 1"/>
          <p:cNvSpPr>
            <a:spLocks noGrp="1"/>
          </p:cNvSpPr>
          <p:nvPr>
            <p:ph idx="1"/>
          </p:nvPr>
        </p:nvSpPr>
        <p:spPr>
          <a:xfrm>
            <a:off x="1752601" y="1447801"/>
            <a:ext cx="2614613" cy="4684713"/>
          </a:xfrm>
        </p:spPr>
        <p:txBody>
          <a:bodyPr/>
          <a:lstStyle/>
          <a:p>
            <a:r>
              <a:rPr lang="tr-TR" altLang="tr-TR" sz="2000">
                <a:latin typeface="Arial" panose="020B0604020202020204" pitchFamily="34" charset="0"/>
              </a:rPr>
              <a:t>Selim Gündüz, "Uzaklık Fonksiyonlarının Çok Boyutlu Ölçekleme Algoritmalarındaki Etkinliğinin İncelenmesi ve Uygulamalar", </a:t>
            </a:r>
            <a:r>
              <a:rPr lang="tr-TR" altLang="tr-TR" sz="2000" i="1">
                <a:latin typeface="Arial" panose="020B0604020202020204" pitchFamily="34" charset="0"/>
              </a:rPr>
              <a:t>Yüksek Lisans Tezi</a:t>
            </a:r>
            <a:r>
              <a:rPr lang="tr-TR" altLang="tr-TR" sz="2000">
                <a:latin typeface="Arial" panose="020B0604020202020204" pitchFamily="34" charset="0"/>
              </a:rPr>
              <a:t>, Çukurova Üniversitesi Fen Bilimleri Enstitüsü, 2011.</a:t>
            </a: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2560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89" y="1447801"/>
            <a:ext cx="6334125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3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6627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721742-6625-464C-AD6A-060BFE66D872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6628" name="İçerik Yer Tutucusu 1"/>
          <p:cNvSpPr>
            <a:spLocks noGrp="1"/>
          </p:cNvSpPr>
          <p:nvPr>
            <p:ph idx="1"/>
          </p:nvPr>
        </p:nvSpPr>
        <p:spPr>
          <a:xfrm>
            <a:off x="1752601" y="1447801"/>
            <a:ext cx="2614613" cy="4684713"/>
          </a:xfrm>
        </p:spPr>
        <p:txBody>
          <a:bodyPr/>
          <a:lstStyle/>
          <a:p>
            <a:r>
              <a:rPr lang="tr-TR" altLang="tr-TR" sz="2000">
                <a:latin typeface="Arial" panose="020B0604020202020204" pitchFamily="34" charset="0"/>
              </a:rPr>
              <a:t>Selim Gündüz, "Uzaklık Fonksiyonlarının Çok Boyutlu Ölçekleme Algoritmalarındaki Etkinliğinin İncelenmesi ve Uygulamalar", </a:t>
            </a:r>
            <a:r>
              <a:rPr lang="tr-TR" altLang="tr-TR" sz="2000" i="1">
                <a:latin typeface="Arial" panose="020B0604020202020204" pitchFamily="34" charset="0"/>
              </a:rPr>
              <a:t>Yüksek Lisans Tezi</a:t>
            </a:r>
            <a:r>
              <a:rPr lang="tr-TR" altLang="tr-TR" sz="2000">
                <a:latin typeface="Arial" panose="020B0604020202020204" pitchFamily="34" charset="0"/>
              </a:rPr>
              <a:t>, Çukurova Üniversitesi Fen Bilimleri Enstitüsü, 2011.</a:t>
            </a: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266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4" y="1336675"/>
            <a:ext cx="6618287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0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7651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C136FC-F898-49D2-A4B3-F8857E4FB004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7652" name="İçerik Yer Tutucusu 1"/>
          <p:cNvSpPr>
            <a:spLocks noGrp="1"/>
          </p:cNvSpPr>
          <p:nvPr>
            <p:ph idx="1"/>
          </p:nvPr>
        </p:nvSpPr>
        <p:spPr>
          <a:xfrm>
            <a:off x="1752601" y="1447801"/>
            <a:ext cx="2614613" cy="4684713"/>
          </a:xfrm>
        </p:spPr>
        <p:txBody>
          <a:bodyPr/>
          <a:lstStyle/>
          <a:p>
            <a:r>
              <a:rPr lang="tr-TR" altLang="tr-TR" sz="2000">
                <a:latin typeface="Arial" panose="020B0604020202020204" pitchFamily="34" charset="0"/>
              </a:rPr>
              <a:t>Selim Gündüz, "Uzaklık Fonksiyonlarının Çok Boyutlu Ölçekleme Algoritmalarındaki Etkinliğinin İncelenmesi ve Uygulamalar", </a:t>
            </a:r>
            <a:r>
              <a:rPr lang="tr-TR" altLang="tr-TR" sz="2000" i="1">
                <a:latin typeface="Arial" panose="020B0604020202020204" pitchFamily="34" charset="0"/>
              </a:rPr>
              <a:t>Yüksek Lisans Tezi</a:t>
            </a:r>
            <a:r>
              <a:rPr lang="tr-TR" altLang="tr-TR" sz="2000">
                <a:latin typeface="Arial" panose="020B0604020202020204" pitchFamily="34" charset="0"/>
              </a:rPr>
              <a:t>, Çukurova Üniversitesi Fen Bilimleri Enstitüsü, 2011.</a:t>
            </a: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2765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6" y="1384300"/>
            <a:ext cx="6651625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07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8675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A34878-8B7C-48D2-A2E7-F6482F2DDC66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8676" name="İçerik Yer Tutucusu 1"/>
          <p:cNvSpPr>
            <a:spLocks noGrp="1"/>
          </p:cNvSpPr>
          <p:nvPr>
            <p:ph idx="1"/>
          </p:nvPr>
        </p:nvSpPr>
        <p:spPr>
          <a:xfrm>
            <a:off x="1752601" y="1447801"/>
            <a:ext cx="2614613" cy="4684713"/>
          </a:xfrm>
        </p:spPr>
        <p:txBody>
          <a:bodyPr/>
          <a:lstStyle/>
          <a:p>
            <a:r>
              <a:rPr lang="tr-TR" altLang="tr-TR" sz="2000">
                <a:latin typeface="Arial" panose="020B0604020202020204" pitchFamily="34" charset="0"/>
              </a:rPr>
              <a:t>Serkan AKOĞUL, Elif TUNA, "Kümeleme ve Çok Boyutlu Ölçekleme Analizleri ile Endüstriyel Pazar Bölümlendirmesi ve Etkili Ürünlerin Belirlenmesi", </a:t>
            </a:r>
            <a:r>
              <a:rPr lang="tr-TR" altLang="tr-TR" sz="2000" i="1">
                <a:latin typeface="Arial" panose="020B0604020202020204" pitchFamily="34" charset="0"/>
              </a:rPr>
              <a:t>Ç.Ü. Sosyal Bilimler Enstitüsü Dergisi</a:t>
            </a:r>
            <a:r>
              <a:rPr lang="tr-TR" altLang="tr-TR" sz="2000">
                <a:latin typeface="Arial" panose="020B0604020202020204" pitchFamily="34" charset="0"/>
              </a:rPr>
              <a:t>, Cilt 25, Sayı 1, Sayfa 29-42, 2016.</a:t>
            </a: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286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9" y="1628775"/>
            <a:ext cx="65690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17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29699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1DA7B8-3745-4020-A51C-C9E9FFC565E7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29700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2970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466850"/>
            <a:ext cx="954405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4" y="2470150"/>
            <a:ext cx="9755187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41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0723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56FB3A-E9FB-48C2-AC30-098E155E05F0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0724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pic>
        <p:nvPicPr>
          <p:cNvPr id="3072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466850"/>
            <a:ext cx="954405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4" y="2636839"/>
            <a:ext cx="4340225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4" y="2433638"/>
            <a:ext cx="5507037" cy="434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063552" y="1556792"/>
            <a:ext cx="4608512" cy="4724400"/>
          </a:xfrm>
          <a:noFill/>
        </p:spPr>
        <p:txBody>
          <a:bodyPr/>
          <a:lstStyle/>
          <a:p>
            <a:r>
              <a:rPr lang="tr-TR" sz="2000" dirty="0"/>
              <a:t>Basit bir Regresyon Modeli; </a:t>
            </a:r>
          </a:p>
          <a:p>
            <a:pPr marL="0" indent="0">
              <a:buNone/>
            </a:pPr>
            <a:r>
              <a:rPr lang="tr-TR" sz="2000" dirty="0"/>
              <a:t>	y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 </a:t>
            </a:r>
            <a:r>
              <a:rPr lang="tr-TR" sz="2000" dirty="0"/>
              <a:t>x + </a:t>
            </a:r>
            <a:r>
              <a:rPr lang="el-GR" sz="2000" dirty="0"/>
              <a:t>ε </a:t>
            </a:r>
            <a:endParaRPr lang="tr-TR" sz="2000" dirty="0"/>
          </a:p>
          <a:p>
            <a:endParaRPr lang="tr-TR" sz="2000" dirty="0"/>
          </a:p>
          <a:p>
            <a:r>
              <a:rPr lang="tr-TR" sz="2000" dirty="0"/>
              <a:t>Bir kazada aracın aldığı hasar miktarı, aracın kaza anındaki hızına doğrusal olarak bağlıdır.</a:t>
            </a:r>
          </a:p>
          <a:p>
            <a:r>
              <a:rPr lang="tr-TR" sz="2000" dirty="0"/>
              <a:t>Elde, yandaki tabloda görüldüğü üzere hasar ve hız verileri bulunmaktadır.</a:t>
            </a:r>
          </a:p>
          <a:p>
            <a:r>
              <a:rPr lang="tr-TR" sz="2000" dirty="0"/>
              <a:t>Buna göre, 40 km/s hızla kaza yapan bir aracın hasar yüzdesini kestiriniz.</a:t>
            </a:r>
            <a:endParaRPr lang="tr-TR" sz="1400" dirty="0"/>
          </a:p>
          <a:p>
            <a:endParaRPr lang="tr-TR" sz="2000" dirty="0"/>
          </a:p>
          <a:p>
            <a:pPr marL="0" indent="0">
              <a:buNone/>
            </a:pPr>
            <a:endParaRPr lang="tr-TR" sz="2000" dirty="0"/>
          </a:p>
          <a:p>
            <a:endParaRPr lang="tr-T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094" y="253765"/>
            <a:ext cx="1721212" cy="640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1747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EC5822-FD60-498E-86A1-99DACB88C4EC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1748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1752601" y="1447801"/>
            <a:ext cx="2614613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2000" kern="0" dirty="0">
                <a:latin typeface="Arial" panose="020B0604020202020204" pitchFamily="34" charset="0"/>
              </a:rPr>
              <a:t>Sedat ALAN, "ÇOK BOYUTLU ÖLÇEKLEME YÖNTEMİ VE BİR UYGULAMA", Yüksek Lisans Tezi, MARMARA ÜNİVERSİTESİ SOSYAL BİLİMLER ENSTİTÜSÜ, 2008.</a:t>
            </a: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800" kern="0" dirty="0">
              <a:latin typeface="Arial" panose="020B0604020202020204" pitchFamily="34" charset="0"/>
            </a:endParaRPr>
          </a:p>
        </p:txBody>
      </p:sp>
      <p:pic>
        <p:nvPicPr>
          <p:cNvPr id="3175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9" y="1219200"/>
            <a:ext cx="6218237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8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2771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D1EC11-B1E4-4512-A4DE-EF2ED8837BFA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2772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1752601" y="1447801"/>
            <a:ext cx="2327275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2000" kern="0" dirty="0">
                <a:latin typeface="Arial" panose="020B0604020202020204" pitchFamily="34" charset="0"/>
              </a:rPr>
              <a:t>Ahmet ŞAHİN, Murat CANKURT, Cihat GÜNDEN, Bülent MİRAN, "Türkiye’de Tarımsal Kooperatifçiliğin İller Açısından Çok Boyutlu Analizi", </a:t>
            </a:r>
            <a:r>
              <a:rPr lang="tr-TR" altLang="tr-TR" sz="2000" i="1" kern="0" dirty="0">
                <a:latin typeface="Arial" panose="020B0604020202020204" pitchFamily="34" charset="0"/>
              </a:rPr>
              <a:t>Atatürk </a:t>
            </a:r>
            <a:r>
              <a:rPr lang="tr-TR" altLang="tr-TR" sz="2000" i="1" kern="0" dirty="0" err="1">
                <a:latin typeface="Arial" panose="020B0604020202020204" pitchFamily="34" charset="0"/>
              </a:rPr>
              <a:t>Üniv</a:t>
            </a:r>
            <a:r>
              <a:rPr lang="tr-TR" altLang="tr-TR" sz="2000" i="1" kern="0" dirty="0">
                <a:latin typeface="Arial" panose="020B0604020202020204" pitchFamily="34" charset="0"/>
              </a:rPr>
              <a:t>. Ziraat Fak. </a:t>
            </a:r>
            <a:r>
              <a:rPr lang="tr-TR" altLang="tr-TR" sz="2000" i="1" kern="0" dirty="0" err="1">
                <a:latin typeface="Arial" panose="020B0604020202020204" pitchFamily="34" charset="0"/>
              </a:rPr>
              <a:t>Derg</a:t>
            </a:r>
            <a:r>
              <a:rPr lang="tr-TR" altLang="tr-TR" sz="2000" i="1" kern="0" dirty="0">
                <a:latin typeface="Arial" panose="020B0604020202020204" pitchFamily="34" charset="0"/>
              </a:rPr>
              <a:t>.</a:t>
            </a:r>
            <a:r>
              <a:rPr lang="tr-TR" altLang="tr-TR" sz="2000" kern="0" dirty="0">
                <a:latin typeface="Arial" panose="020B0604020202020204" pitchFamily="34" charset="0"/>
              </a:rPr>
              <a:t>, Cilt: 44, Sayı: 1, s. 51-62, 2013.</a:t>
            </a: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800" kern="0" dirty="0">
              <a:latin typeface="Arial" panose="020B0604020202020204" pitchFamily="34" charset="0"/>
            </a:endParaRPr>
          </a:p>
        </p:txBody>
      </p:sp>
      <p:pic>
        <p:nvPicPr>
          <p:cNvPr id="3277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8" y="1111250"/>
            <a:ext cx="5141912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5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3795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1FADB2-DCB4-470B-8F46-F5829FA2C918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3796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1752600" y="1447801"/>
            <a:ext cx="90805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2000" kern="0" dirty="0">
                <a:latin typeface="Arial" panose="020B0604020202020204" pitchFamily="34" charset="0"/>
              </a:rPr>
              <a:t>Ahmet ŞAHİN, Murat CANKURT, Cihat GÜNDEN, Bülent MİRAN, "Türkiye’de Tarımsal Kooperatifçiliğin İller Açısından Çok Boyutlu Analizi", </a:t>
            </a:r>
            <a:r>
              <a:rPr lang="tr-TR" altLang="tr-TR" sz="2000" i="1" kern="0" dirty="0">
                <a:latin typeface="Arial" panose="020B0604020202020204" pitchFamily="34" charset="0"/>
              </a:rPr>
              <a:t>Atatürk </a:t>
            </a:r>
            <a:r>
              <a:rPr lang="tr-TR" altLang="tr-TR" sz="2000" i="1" kern="0" dirty="0" err="1">
                <a:latin typeface="Arial" panose="020B0604020202020204" pitchFamily="34" charset="0"/>
              </a:rPr>
              <a:t>Üniv</a:t>
            </a:r>
            <a:r>
              <a:rPr lang="tr-TR" altLang="tr-TR" sz="2000" i="1" kern="0" dirty="0">
                <a:latin typeface="Arial" panose="020B0604020202020204" pitchFamily="34" charset="0"/>
              </a:rPr>
              <a:t>. Ziraat Fak. </a:t>
            </a:r>
            <a:r>
              <a:rPr lang="tr-TR" altLang="tr-TR" sz="2000" i="1" kern="0" dirty="0" err="1">
                <a:latin typeface="Arial" panose="020B0604020202020204" pitchFamily="34" charset="0"/>
              </a:rPr>
              <a:t>Derg</a:t>
            </a:r>
            <a:r>
              <a:rPr lang="tr-TR" altLang="tr-TR" sz="2000" i="1" kern="0" dirty="0">
                <a:latin typeface="Arial" panose="020B0604020202020204" pitchFamily="34" charset="0"/>
              </a:rPr>
              <a:t>.</a:t>
            </a:r>
            <a:r>
              <a:rPr lang="tr-TR" altLang="tr-TR" sz="2000" kern="0" dirty="0">
                <a:latin typeface="Arial" panose="020B0604020202020204" pitchFamily="34" charset="0"/>
              </a:rPr>
              <a:t>, Cilt: 44, Sayı: 1, s. 51-62, 2013.</a:t>
            </a: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800" kern="0" dirty="0">
              <a:latin typeface="Arial" panose="020B0604020202020204" pitchFamily="34" charset="0"/>
            </a:endParaRPr>
          </a:p>
        </p:txBody>
      </p:sp>
      <p:pic>
        <p:nvPicPr>
          <p:cNvPr id="3379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565401"/>
            <a:ext cx="900112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9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4819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6D2CEB-9902-44EE-8BF5-C6D2FF5AB112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4820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1752600" y="1447801"/>
            <a:ext cx="90805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2000" kern="0" dirty="0">
                <a:latin typeface="Arial" panose="020B0604020202020204" pitchFamily="34" charset="0"/>
              </a:rPr>
              <a:t>Ahmet ŞAHİN, Murat CANKURT, Cihat GÜNDEN, Bülent MİRAN, "Türkiye’de Tarımsal Kooperatifçiliğin İller Açısından Çok Boyutlu Analizi", </a:t>
            </a:r>
            <a:r>
              <a:rPr lang="tr-TR" altLang="tr-TR" sz="2000" i="1" kern="0" dirty="0">
                <a:latin typeface="Arial" panose="020B0604020202020204" pitchFamily="34" charset="0"/>
              </a:rPr>
              <a:t>Atatürk </a:t>
            </a:r>
            <a:r>
              <a:rPr lang="tr-TR" altLang="tr-TR" sz="2000" i="1" kern="0" dirty="0" err="1">
                <a:latin typeface="Arial" panose="020B0604020202020204" pitchFamily="34" charset="0"/>
              </a:rPr>
              <a:t>Üniv</a:t>
            </a:r>
            <a:r>
              <a:rPr lang="tr-TR" altLang="tr-TR" sz="2000" i="1" kern="0" dirty="0">
                <a:latin typeface="Arial" panose="020B0604020202020204" pitchFamily="34" charset="0"/>
              </a:rPr>
              <a:t>. Ziraat Fak. </a:t>
            </a:r>
            <a:r>
              <a:rPr lang="tr-TR" altLang="tr-TR" sz="2000" i="1" kern="0" dirty="0" err="1">
                <a:latin typeface="Arial" panose="020B0604020202020204" pitchFamily="34" charset="0"/>
              </a:rPr>
              <a:t>Derg</a:t>
            </a:r>
            <a:r>
              <a:rPr lang="tr-TR" altLang="tr-TR" sz="2000" i="1" kern="0" dirty="0">
                <a:latin typeface="Arial" panose="020B0604020202020204" pitchFamily="34" charset="0"/>
              </a:rPr>
              <a:t>.</a:t>
            </a:r>
            <a:r>
              <a:rPr lang="tr-TR" altLang="tr-TR" sz="2000" kern="0" dirty="0">
                <a:latin typeface="Arial" panose="020B0604020202020204" pitchFamily="34" charset="0"/>
              </a:rPr>
              <a:t>, Cilt: 44, Sayı: 1, s. 51-62, 2013.</a:t>
            </a: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800" kern="0" dirty="0">
              <a:latin typeface="Arial" panose="020B0604020202020204" pitchFamily="34" charset="0"/>
            </a:endParaRPr>
          </a:p>
        </p:txBody>
      </p:sp>
      <p:pic>
        <p:nvPicPr>
          <p:cNvPr id="3482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492375"/>
            <a:ext cx="953293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47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5843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36F8DB-F68E-46DA-A892-2BD7FA981454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5844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1752600" y="1447801"/>
            <a:ext cx="90805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2000" kern="0" dirty="0">
                <a:latin typeface="Arial" panose="020B0604020202020204" pitchFamily="34" charset="0"/>
              </a:rPr>
              <a:t>Ahmet ŞAHİN, Murat CANKURT, Cihat GÜNDEN, Bülent MİRAN, "Türkiye’de Tarımsal Kooperatifçiliğin İller Açısından Çok Boyutlu Analizi", </a:t>
            </a:r>
            <a:r>
              <a:rPr lang="tr-TR" altLang="tr-TR" sz="2000" i="1" kern="0" dirty="0">
                <a:latin typeface="Arial" panose="020B0604020202020204" pitchFamily="34" charset="0"/>
              </a:rPr>
              <a:t>Atatürk </a:t>
            </a:r>
            <a:r>
              <a:rPr lang="tr-TR" altLang="tr-TR" sz="2000" i="1" kern="0" dirty="0" err="1">
                <a:latin typeface="Arial" panose="020B0604020202020204" pitchFamily="34" charset="0"/>
              </a:rPr>
              <a:t>Üniv</a:t>
            </a:r>
            <a:r>
              <a:rPr lang="tr-TR" altLang="tr-TR" sz="2000" i="1" kern="0" dirty="0">
                <a:latin typeface="Arial" panose="020B0604020202020204" pitchFamily="34" charset="0"/>
              </a:rPr>
              <a:t>. Ziraat Fak. </a:t>
            </a:r>
            <a:r>
              <a:rPr lang="tr-TR" altLang="tr-TR" sz="2000" i="1" kern="0" dirty="0" err="1">
                <a:latin typeface="Arial" panose="020B0604020202020204" pitchFamily="34" charset="0"/>
              </a:rPr>
              <a:t>Derg</a:t>
            </a:r>
            <a:r>
              <a:rPr lang="tr-TR" altLang="tr-TR" sz="2000" i="1" kern="0" dirty="0">
                <a:latin typeface="Arial" panose="020B0604020202020204" pitchFamily="34" charset="0"/>
              </a:rPr>
              <a:t>.</a:t>
            </a:r>
            <a:r>
              <a:rPr lang="tr-TR" altLang="tr-TR" sz="2000" kern="0" dirty="0">
                <a:latin typeface="Arial" panose="020B0604020202020204" pitchFamily="34" charset="0"/>
              </a:rPr>
              <a:t>, Cilt: 44, Sayı: 1, s. 51-62, 2013.</a:t>
            </a: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800" kern="0" dirty="0">
              <a:latin typeface="Arial" panose="020B0604020202020204" pitchFamily="34" charset="0"/>
            </a:endParaRPr>
          </a:p>
        </p:txBody>
      </p:sp>
      <p:pic>
        <p:nvPicPr>
          <p:cNvPr id="3584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8" y="2492376"/>
            <a:ext cx="9282112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3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2046288"/>
            <a:ext cx="774700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6868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AF12548-4E2E-45F1-A4F6-FADB81CA0D11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6869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1271588" y="1447801"/>
            <a:ext cx="9561512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1600" kern="0" dirty="0">
                <a:latin typeface="Arial" panose="020B0604020202020204" pitchFamily="34" charset="0"/>
              </a:rPr>
              <a:t>Tuğba </a:t>
            </a:r>
            <a:r>
              <a:rPr lang="tr-TR" altLang="tr-TR" sz="1600" kern="0" dirty="0" err="1">
                <a:latin typeface="Arial" panose="020B0604020202020204" pitchFamily="34" charset="0"/>
              </a:rPr>
              <a:t>Gürçaylılar</a:t>
            </a:r>
            <a:r>
              <a:rPr lang="tr-TR" altLang="tr-TR" sz="1600" kern="0" dirty="0">
                <a:latin typeface="Arial" panose="020B0604020202020204" pitchFamily="34" charset="0"/>
              </a:rPr>
              <a:t> </a:t>
            </a:r>
            <a:r>
              <a:rPr lang="tr-TR" altLang="tr-TR" sz="1600" kern="0" dirty="0" err="1">
                <a:latin typeface="Arial" panose="020B0604020202020204" pitchFamily="34" charset="0"/>
              </a:rPr>
              <a:t>Yenidoğan</a:t>
            </a:r>
            <a:r>
              <a:rPr lang="tr-TR" altLang="tr-TR" sz="1600" kern="0" dirty="0">
                <a:latin typeface="Arial" panose="020B0604020202020204" pitchFamily="34" charset="0"/>
              </a:rPr>
              <a:t>, "Pazarlama Araştırmalarında Çok Boyutlu Ölçekleme Analizi: Üniversite Öğrencilerinin Marka Algısı Üzerine Bir Araştırma", </a:t>
            </a:r>
            <a:r>
              <a:rPr lang="tr-TR" altLang="tr-TR" sz="1600" i="1" kern="0" dirty="0">
                <a:latin typeface="Arial" panose="020B0604020202020204" pitchFamily="34" charset="0"/>
              </a:rPr>
              <a:t>Akdeniz İ.İ.B.F. Dergisi</a:t>
            </a:r>
            <a:r>
              <a:rPr lang="tr-TR" altLang="tr-TR" sz="1600" kern="0" dirty="0">
                <a:latin typeface="Arial" panose="020B0604020202020204" pitchFamily="34" charset="0"/>
              </a:rPr>
              <a:t>, Cilt: 15, s. 138-169, 2008.</a:t>
            </a:r>
          </a:p>
          <a:p>
            <a:pPr>
              <a:defRPr/>
            </a:pPr>
            <a:endParaRPr lang="tr-TR" altLang="tr-TR" sz="12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160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6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2236789"/>
            <a:ext cx="7878762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7892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613EE6F-2E6C-4B6D-B46A-180EB4051B8C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7893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1343026" y="1447801"/>
            <a:ext cx="9490075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1800" kern="0" dirty="0">
                <a:latin typeface="Arial" panose="020B0604020202020204" pitchFamily="34" charset="0"/>
              </a:rPr>
              <a:t>Tuğba </a:t>
            </a:r>
            <a:r>
              <a:rPr lang="tr-TR" altLang="tr-TR" sz="1800" kern="0" dirty="0" err="1">
                <a:latin typeface="Arial" panose="020B0604020202020204" pitchFamily="34" charset="0"/>
              </a:rPr>
              <a:t>Gürçaylılar</a:t>
            </a:r>
            <a:r>
              <a:rPr lang="tr-TR" altLang="tr-TR" sz="1800" kern="0" dirty="0">
                <a:latin typeface="Arial" panose="020B0604020202020204" pitchFamily="34" charset="0"/>
              </a:rPr>
              <a:t> </a:t>
            </a:r>
            <a:r>
              <a:rPr lang="tr-TR" altLang="tr-TR" sz="1800" kern="0" dirty="0" err="1">
                <a:latin typeface="Arial" panose="020B0604020202020204" pitchFamily="34" charset="0"/>
              </a:rPr>
              <a:t>Yenidoğan</a:t>
            </a:r>
            <a:r>
              <a:rPr lang="tr-TR" altLang="tr-TR" sz="1800" kern="0" dirty="0">
                <a:latin typeface="Arial" panose="020B0604020202020204" pitchFamily="34" charset="0"/>
              </a:rPr>
              <a:t>, "Pazarlama Araştırmalarında Çok Boyutlu Ölçekleme Analizi: Üniversite Öğrencilerinin Marka Algısı Üzerine Bir Araştırma", </a:t>
            </a:r>
            <a:r>
              <a:rPr lang="tr-TR" altLang="tr-TR" sz="1800" i="1" kern="0" dirty="0">
                <a:latin typeface="Arial" panose="020B0604020202020204" pitchFamily="34" charset="0"/>
              </a:rPr>
              <a:t>Akdeniz İ.İ.B.F. Dergisi</a:t>
            </a:r>
            <a:r>
              <a:rPr lang="tr-TR" altLang="tr-TR" sz="1800" kern="0" dirty="0">
                <a:latin typeface="Arial" panose="020B0604020202020204" pitchFamily="34" charset="0"/>
              </a:rPr>
              <a:t>, Cilt: 15, s. 138-169, 2008.</a:t>
            </a:r>
          </a:p>
          <a:p>
            <a:pPr>
              <a:defRPr/>
            </a:pPr>
            <a:endParaRPr lang="tr-TR" altLang="tr-TR" sz="18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40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50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8915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DF90A4-2E1A-489F-BEEE-B0FB4F41AE2C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8916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1752600" y="1447801"/>
            <a:ext cx="3551238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2000" kern="0" dirty="0">
                <a:latin typeface="Arial" panose="020B0604020202020204" pitchFamily="34" charset="0"/>
              </a:rPr>
              <a:t>Tuğba </a:t>
            </a:r>
            <a:r>
              <a:rPr lang="tr-TR" altLang="tr-TR" sz="2000" kern="0" dirty="0" err="1">
                <a:latin typeface="Arial" panose="020B0604020202020204" pitchFamily="34" charset="0"/>
              </a:rPr>
              <a:t>Gürçaylılar</a:t>
            </a:r>
            <a:r>
              <a:rPr lang="tr-TR" altLang="tr-TR" sz="2000" kern="0" dirty="0">
                <a:latin typeface="Arial" panose="020B0604020202020204" pitchFamily="34" charset="0"/>
              </a:rPr>
              <a:t> </a:t>
            </a:r>
            <a:r>
              <a:rPr lang="tr-TR" altLang="tr-TR" sz="2000" kern="0" dirty="0" err="1">
                <a:latin typeface="Arial" panose="020B0604020202020204" pitchFamily="34" charset="0"/>
              </a:rPr>
              <a:t>Yenidoğan</a:t>
            </a:r>
            <a:r>
              <a:rPr lang="tr-TR" altLang="tr-TR" sz="2000" kern="0" dirty="0">
                <a:latin typeface="Arial" panose="020B0604020202020204" pitchFamily="34" charset="0"/>
              </a:rPr>
              <a:t>, "Pazarlama Araştırmalarında Çok Boyutlu Ölçekleme Analizi: Üniversite Öğrencilerinin Marka Algısı Üzerine Bir Araştırma", </a:t>
            </a:r>
            <a:r>
              <a:rPr lang="tr-TR" altLang="tr-TR" sz="2000" i="1" kern="0" dirty="0">
                <a:latin typeface="Arial" panose="020B0604020202020204" pitchFamily="34" charset="0"/>
              </a:rPr>
              <a:t>Akdeniz İ.İ.B.F. Dergisi</a:t>
            </a:r>
            <a:r>
              <a:rPr lang="tr-TR" altLang="tr-TR" sz="2000" kern="0" dirty="0">
                <a:latin typeface="Arial" panose="020B0604020202020204" pitchFamily="34" charset="0"/>
              </a:rPr>
              <a:t>, Cilt: 15, s. 138-169, 2008.</a:t>
            </a: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800" kern="0" dirty="0">
              <a:latin typeface="Arial" panose="020B0604020202020204" pitchFamily="34" charset="0"/>
            </a:endParaRPr>
          </a:p>
        </p:txBody>
      </p:sp>
      <p:pic>
        <p:nvPicPr>
          <p:cNvPr id="3891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1" y="1268414"/>
            <a:ext cx="5902325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6" y="2420939"/>
            <a:ext cx="7178675" cy="442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>
                <a:latin typeface="Tahoma" panose="020B0604030504040204" pitchFamily="34" charset="0"/>
              </a:rPr>
              <a:t>Örnek Akademik Çalışma</a:t>
            </a:r>
          </a:p>
        </p:txBody>
      </p:sp>
      <p:sp>
        <p:nvSpPr>
          <p:cNvPr id="39940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CEE36F-C80A-46B0-A969-09912819A9A3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9941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1752600" y="1447801"/>
            <a:ext cx="9080500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2000" kern="0" dirty="0">
                <a:latin typeface="Arial" panose="020B0604020202020204" pitchFamily="34" charset="0"/>
              </a:rPr>
              <a:t>Tuğba </a:t>
            </a:r>
            <a:r>
              <a:rPr lang="tr-TR" altLang="tr-TR" sz="2000" kern="0" dirty="0" err="1">
                <a:latin typeface="Arial" panose="020B0604020202020204" pitchFamily="34" charset="0"/>
              </a:rPr>
              <a:t>Gürçaylılar</a:t>
            </a:r>
            <a:r>
              <a:rPr lang="tr-TR" altLang="tr-TR" sz="2000" kern="0" dirty="0">
                <a:latin typeface="Arial" panose="020B0604020202020204" pitchFamily="34" charset="0"/>
              </a:rPr>
              <a:t> </a:t>
            </a:r>
            <a:r>
              <a:rPr lang="tr-TR" altLang="tr-TR" sz="2000" kern="0" dirty="0" err="1">
                <a:latin typeface="Arial" panose="020B0604020202020204" pitchFamily="34" charset="0"/>
              </a:rPr>
              <a:t>Yenidoğan</a:t>
            </a:r>
            <a:r>
              <a:rPr lang="tr-TR" altLang="tr-TR" sz="2000" kern="0" dirty="0">
                <a:latin typeface="Arial" panose="020B0604020202020204" pitchFamily="34" charset="0"/>
              </a:rPr>
              <a:t>, "Pazarlama Araştırmalarında Çok Boyutlu Ölçekleme Analizi: Üniversite Öğrencilerinin Marka Algısı Üzerine Bir Araştırma", </a:t>
            </a:r>
            <a:r>
              <a:rPr lang="tr-TR" altLang="tr-TR" sz="2000" i="1" kern="0" dirty="0">
                <a:latin typeface="Arial" panose="020B0604020202020204" pitchFamily="34" charset="0"/>
              </a:rPr>
              <a:t>Akdeniz İ.İ.B.F. Dergisi</a:t>
            </a:r>
            <a:r>
              <a:rPr lang="tr-TR" altLang="tr-TR" sz="2000" kern="0" dirty="0">
                <a:latin typeface="Arial" panose="020B0604020202020204" pitchFamily="34" charset="0"/>
              </a:rPr>
              <a:t>, Cilt: 15, s. 138-169, 2008.</a:t>
            </a: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80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k-</a:t>
            </a:r>
            <a:r>
              <a:rPr lang="tr-TR" sz="3200" dirty="0" err="1" smtClean="0">
                <a:latin typeface="Tahoma" pitchFamily="34" charset="0"/>
              </a:rPr>
              <a:t>means</a:t>
            </a:r>
            <a:r>
              <a:rPr lang="tr-TR" sz="3200" dirty="0" smtClean="0">
                <a:latin typeface="Tahoma" pitchFamily="34" charset="0"/>
              </a:rPr>
              <a:t> Clustering 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7577" y="6116013"/>
            <a:ext cx="878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Kaynak: </a:t>
            </a:r>
            <a:r>
              <a:rPr lang="tr-TR" u="sng" dirty="0" err="1" smtClean="0">
                <a:hlinkClick r:id="rId2" tooltip="View all commits by bheemnitd"/>
              </a:rPr>
              <a:t>bheemnitd</a:t>
            </a:r>
            <a:r>
              <a:rPr lang="tr-TR" b="1" dirty="0" smtClean="0"/>
              <a:t>, </a:t>
            </a:r>
            <a:r>
              <a:rPr lang="tr-TR" dirty="0" smtClean="0">
                <a:hlinkClick r:id="rId3"/>
              </a:rPr>
              <a:t>https</a:t>
            </a:r>
            <a:r>
              <a:rPr lang="tr-TR" dirty="0">
                <a:hlinkClick r:id="rId3"/>
              </a:rPr>
              <a:t>://</a:t>
            </a:r>
            <a:r>
              <a:rPr lang="tr-TR" dirty="0" smtClean="0">
                <a:hlinkClick r:id="rId3"/>
              </a:rPr>
              <a:t>github.com/bheemnitd/2D-KMeans-Clustering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" name="Picture 2" descr="K-Means-Cluste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82" y="918727"/>
            <a:ext cx="96869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1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063552" y="1556792"/>
            <a:ext cx="4608512" cy="4724400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tr-TR" sz="2000" dirty="0"/>
              <a:t>Basit bir Regresyon Modeli; </a:t>
            </a:r>
          </a:p>
          <a:p>
            <a:pPr marL="0" indent="0">
              <a:buNone/>
            </a:pPr>
            <a:r>
              <a:rPr lang="tr-TR" sz="2000" dirty="0"/>
              <a:t>	y = </a:t>
            </a:r>
            <a:r>
              <a:rPr lang="el-GR" sz="2000" dirty="0"/>
              <a:t>β</a:t>
            </a:r>
            <a:r>
              <a:rPr lang="el-GR" sz="2000" baseline="-25000" dirty="0"/>
              <a:t>0</a:t>
            </a:r>
            <a:r>
              <a:rPr lang="el-GR" sz="2000" dirty="0"/>
              <a:t> + β</a:t>
            </a:r>
            <a:r>
              <a:rPr lang="el-GR" sz="2000" baseline="-25000" dirty="0"/>
              <a:t>1</a:t>
            </a:r>
            <a:r>
              <a:rPr lang="tr-TR" sz="2000" baseline="-25000" dirty="0"/>
              <a:t> </a:t>
            </a:r>
            <a:r>
              <a:rPr lang="tr-TR" sz="2000" dirty="0"/>
              <a:t>x + </a:t>
            </a:r>
            <a:r>
              <a:rPr lang="el-GR" sz="2000" dirty="0"/>
              <a:t>ε </a:t>
            </a:r>
            <a:endParaRPr lang="tr-TR" sz="2000" dirty="0"/>
          </a:p>
          <a:p>
            <a:endParaRPr lang="tr-TR" sz="2000" dirty="0"/>
          </a:p>
          <a:p>
            <a:r>
              <a:rPr lang="tr-TR" sz="2000" dirty="0"/>
              <a:t>y: kazada aracın aldığı hasar yüzdesi</a:t>
            </a:r>
          </a:p>
          <a:p>
            <a:r>
              <a:rPr lang="tr-TR" sz="2000" dirty="0"/>
              <a:t>x: aracın kaza anındaki hızı</a:t>
            </a:r>
          </a:p>
          <a:p>
            <a:endParaRPr lang="tr-TR" sz="2000" dirty="0"/>
          </a:p>
          <a:p>
            <a:r>
              <a:rPr lang="tr-TR" sz="2000" dirty="0"/>
              <a:t>Eldeki veri kullanılarak regresyon analizi yapılırsa</a:t>
            </a:r>
            <a:endParaRPr lang="tr-TR" sz="1400" dirty="0"/>
          </a:p>
          <a:p>
            <a:endParaRPr lang="tr-TR" sz="2000" dirty="0"/>
          </a:p>
          <a:p>
            <a:pPr marL="0" indent="0">
              <a:buNone/>
            </a:pPr>
            <a:r>
              <a:rPr lang="tr-TR" sz="2000" dirty="0"/>
              <a:t>	y = -1.919</a:t>
            </a:r>
            <a:r>
              <a:rPr lang="el-GR" sz="2000" dirty="0"/>
              <a:t> + </a:t>
            </a:r>
            <a:r>
              <a:rPr lang="tr-TR" sz="2000" dirty="0"/>
              <a:t>0.439</a:t>
            </a:r>
            <a:r>
              <a:rPr lang="tr-TR" sz="2000" baseline="-25000" dirty="0"/>
              <a:t> </a:t>
            </a:r>
            <a:r>
              <a:rPr lang="tr-TR" sz="2000" dirty="0"/>
              <a:t>x</a:t>
            </a:r>
          </a:p>
          <a:p>
            <a:pPr marL="0" indent="0">
              <a:buNone/>
            </a:pPr>
            <a:endParaRPr lang="tr-TR" sz="2000" dirty="0"/>
          </a:p>
          <a:p>
            <a:r>
              <a:rPr lang="tr-TR" sz="2000" dirty="0"/>
              <a:t>x = 40 km/s değeri yerine konulursa y = 15.641 değeri bulunur.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0" y="375347"/>
            <a:ext cx="168855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k-</a:t>
            </a:r>
            <a:r>
              <a:rPr lang="tr-TR" sz="3200" dirty="0" err="1" smtClean="0">
                <a:latin typeface="Tahoma" pitchFamily="34" charset="0"/>
              </a:rPr>
              <a:t>means</a:t>
            </a:r>
            <a:r>
              <a:rPr lang="tr-TR" sz="3200" dirty="0" smtClean="0">
                <a:latin typeface="Tahoma" pitchFamily="34" charset="0"/>
              </a:rPr>
              <a:t> Clustering 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7577" y="6116013"/>
            <a:ext cx="878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Kaynak: </a:t>
            </a:r>
            <a:r>
              <a:rPr lang="tr-TR" u="sng" dirty="0" err="1" smtClean="0">
                <a:hlinkClick r:id="rId2" tooltip="View all commits by bheemnitd"/>
              </a:rPr>
              <a:t>bheemnitd</a:t>
            </a:r>
            <a:r>
              <a:rPr lang="tr-TR" b="1" dirty="0" smtClean="0"/>
              <a:t>, </a:t>
            </a:r>
            <a:r>
              <a:rPr lang="tr-TR" dirty="0" smtClean="0">
                <a:hlinkClick r:id="rId3"/>
              </a:rPr>
              <a:t>https</a:t>
            </a:r>
            <a:r>
              <a:rPr lang="tr-TR" dirty="0">
                <a:hlinkClick r:id="rId3"/>
              </a:rPr>
              <a:t>://</a:t>
            </a:r>
            <a:r>
              <a:rPr lang="tr-TR" dirty="0" smtClean="0">
                <a:hlinkClick r:id="rId3"/>
              </a:rPr>
              <a:t>github.com/bheemnitd/2D-KMeans-Clustering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14" y="682173"/>
            <a:ext cx="5413072" cy="54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3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k-</a:t>
            </a:r>
            <a:r>
              <a:rPr lang="tr-TR" sz="3200" dirty="0" err="1" smtClean="0">
                <a:latin typeface="Tahoma" pitchFamily="34" charset="0"/>
              </a:rPr>
              <a:t>means</a:t>
            </a:r>
            <a:r>
              <a:rPr lang="tr-TR" sz="3200" dirty="0" smtClean="0">
                <a:latin typeface="Tahoma" pitchFamily="34" charset="0"/>
              </a:rPr>
              <a:t> Clustering 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7577" y="6116013"/>
            <a:ext cx="8785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Kaynak: P. </a:t>
            </a:r>
            <a:r>
              <a:rPr lang="tr-TR" dirty="0" err="1"/>
              <a:t>Patel</a:t>
            </a:r>
            <a:r>
              <a:rPr lang="tr-TR" dirty="0"/>
              <a:t>, K-</a:t>
            </a:r>
            <a:r>
              <a:rPr lang="tr-TR" dirty="0" err="1"/>
              <a:t>Means</a:t>
            </a:r>
            <a:r>
              <a:rPr lang="tr-TR" dirty="0"/>
              <a:t> Clustering </a:t>
            </a:r>
            <a:r>
              <a:rPr lang="tr-TR" dirty="0" err="1" smtClean="0"/>
              <a:t>Algorithm</a:t>
            </a:r>
            <a:r>
              <a:rPr lang="tr-TR" dirty="0"/>
              <a:t>, </a:t>
            </a:r>
            <a:endParaRPr lang="tr-TR" dirty="0" smtClean="0"/>
          </a:p>
          <a:p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://medium.com/@</a:t>
            </a:r>
            <a:r>
              <a:rPr lang="tr-TR" dirty="0" smtClean="0">
                <a:hlinkClick r:id="rId2"/>
              </a:rPr>
              <a:t>imparth/k-means-clustering-algorithm-34807a7cec71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13" y="620486"/>
            <a:ext cx="7007829" cy="52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k-</a:t>
            </a:r>
            <a:r>
              <a:rPr lang="tr-TR" sz="3200" dirty="0" err="1" smtClean="0">
                <a:latin typeface="Tahoma" pitchFamily="34" charset="0"/>
              </a:rPr>
              <a:t>means</a:t>
            </a:r>
            <a:r>
              <a:rPr lang="tr-TR" sz="3200" dirty="0" smtClean="0">
                <a:latin typeface="Tahoma" pitchFamily="34" charset="0"/>
              </a:rPr>
              <a:t> Clustering 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7577" y="6116013"/>
            <a:ext cx="878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Kaynak: </a:t>
            </a:r>
            <a:r>
              <a:rPr lang="tr-TR" u="sng" dirty="0" err="1" smtClean="0">
                <a:hlinkClick r:id="rId2" tooltip="View all commits by bheemnitd"/>
              </a:rPr>
              <a:t>bheemnitd</a:t>
            </a:r>
            <a:r>
              <a:rPr lang="tr-TR" b="1" dirty="0" smtClean="0"/>
              <a:t>, </a:t>
            </a:r>
            <a:r>
              <a:rPr lang="tr-TR" dirty="0" smtClean="0">
                <a:hlinkClick r:id="rId3"/>
              </a:rPr>
              <a:t>https</a:t>
            </a:r>
            <a:r>
              <a:rPr lang="tr-TR" dirty="0">
                <a:hlinkClick r:id="rId3"/>
              </a:rPr>
              <a:t>://</a:t>
            </a:r>
            <a:r>
              <a:rPr lang="tr-TR" dirty="0" smtClean="0">
                <a:hlinkClick r:id="rId3"/>
              </a:rPr>
              <a:t>github.com/bheemnitd/2D-KMeans-Clustering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11266" name="Picture 2" descr="progr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4" y="682173"/>
            <a:ext cx="7828470" cy="53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0436" y="2481855"/>
            <a:ext cx="3781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smtClean="0"/>
              <a:t>k değerinin seçilmesi</a:t>
            </a:r>
          </a:p>
          <a:p>
            <a:endParaRPr lang="tr-TR" sz="2000" dirty="0"/>
          </a:p>
          <a:p>
            <a:r>
              <a:rPr lang="tr-TR" sz="2000" dirty="0" smtClean="0"/>
              <a:t>Dirsek Yöntemi (</a:t>
            </a:r>
            <a:r>
              <a:rPr lang="tr-TR" sz="2000" i="1" dirty="0" err="1" smtClean="0"/>
              <a:t>Elbow</a:t>
            </a:r>
            <a:r>
              <a:rPr lang="tr-TR" sz="2000" i="1" dirty="0" smtClean="0"/>
              <a:t> </a:t>
            </a:r>
            <a:r>
              <a:rPr lang="tr-TR" sz="2000" i="1" dirty="0" err="1" smtClean="0"/>
              <a:t>Method</a:t>
            </a:r>
            <a:r>
              <a:rPr lang="tr-TR" sz="2000" dirty="0" smtClean="0"/>
              <a:t>)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7612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DBScan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0184" y="6111788"/>
            <a:ext cx="878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</a:t>
            </a:r>
            <a:r>
              <a:rPr lang="tr-TR" dirty="0" smtClean="0"/>
              <a:t>: </a:t>
            </a:r>
            <a:r>
              <a:rPr lang="tr-TR" u="sng" dirty="0" smtClean="0"/>
              <a:t>dashee87.github.io, </a:t>
            </a:r>
            <a:r>
              <a:rPr lang="tr-TR" dirty="0" smtClean="0"/>
              <a:t> </a:t>
            </a:r>
            <a:r>
              <a:rPr lang="tr-TR" u="sng" dirty="0">
                <a:hlinkClick r:id="rId2"/>
              </a:rPr>
              <a:t>https://tr.pinterest.com/pin/357965870380870000</a:t>
            </a:r>
            <a:r>
              <a:rPr lang="tr-TR" u="sng" dirty="0" smtClean="0">
                <a:hlinkClick r:id="rId2"/>
              </a:rPr>
              <a:t>/</a:t>
            </a:r>
            <a:r>
              <a:rPr lang="tr-TR" u="sng" dirty="0" smtClean="0"/>
              <a:t> 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91" y="234723"/>
            <a:ext cx="6216423" cy="58770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412" y="2158778"/>
            <a:ext cx="23975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1111"/>
                </a:solidFill>
                <a:latin typeface="open sans"/>
              </a:rPr>
              <a:t>Density-Based Spatial Clustering of Applications with Noise</a:t>
            </a:r>
            <a:endParaRPr lang="en-US" b="1" i="0" dirty="0">
              <a:solidFill>
                <a:srgbClr val="111111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0835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DBScan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0184" y="6111788"/>
            <a:ext cx="878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</a:t>
            </a:r>
            <a:r>
              <a:rPr lang="tr-TR" dirty="0" smtClean="0"/>
              <a:t>: </a:t>
            </a:r>
            <a:r>
              <a:rPr lang="tr-TR" u="sng" dirty="0" smtClean="0"/>
              <a:t>dashee87.github.io, </a:t>
            </a:r>
            <a:r>
              <a:rPr lang="tr-TR" dirty="0">
                <a:hlinkClick r:id="rId2"/>
              </a:rPr>
              <a:t>https://tr.pinterest.com/pin/357965870380869995</a:t>
            </a:r>
            <a:r>
              <a:rPr lang="tr-TR" dirty="0" smtClean="0">
                <a:hlinkClick r:id="rId2"/>
              </a:rPr>
              <a:t>/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677633"/>
            <a:ext cx="9983561" cy="52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8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DBScan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3131" y="5934670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G. </a:t>
            </a:r>
            <a:r>
              <a:rPr lang="tr-TR" dirty="0" err="1" smtClean="0"/>
              <a:t>Seif</a:t>
            </a:r>
            <a:r>
              <a:rPr lang="tr-TR" dirty="0" smtClean="0"/>
              <a:t>, </a:t>
            </a:r>
            <a:r>
              <a:rPr lang="en-US" dirty="0"/>
              <a:t>The 5 Clustering Algorithms Data Scientists Need to Know</a:t>
            </a:r>
            <a:r>
              <a:rPr lang="tr-TR" dirty="0" smtClean="0"/>
              <a:t> </a:t>
            </a:r>
            <a:r>
              <a:rPr lang="tr-TR" u="sng" dirty="0" smtClean="0">
                <a:hlinkClick r:id="rId2"/>
              </a:rPr>
              <a:t>https://www.kdnuggets.com/2018/06/5-clustering-algorithms-data-scientists-need-know.html</a:t>
            </a:r>
            <a:r>
              <a:rPr lang="tr-TR" u="sng" dirty="0" smtClean="0"/>
              <a:t>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57" y="405492"/>
            <a:ext cx="8517623" cy="535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Mean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Shift</a:t>
            </a:r>
            <a:r>
              <a:rPr lang="tr-TR" sz="3200" dirty="0" smtClean="0">
                <a:latin typeface="Tahoma" pitchFamily="34" charset="0"/>
              </a:rPr>
              <a:t> Clustering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131" y="5934670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G. </a:t>
            </a:r>
            <a:r>
              <a:rPr lang="tr-TR" dirty="0" err="1" smtClean="0"/>
              <a:t>Seif</a:t>
            </a:r>
            <a:r>
              <a:rPr lang="tr-TR" dirty="0" smtClean="0"/>
              <a:t>, </a:t>
            </a:r>
            <a:r>
              <a:rPr lang="en-US" dirty="0"/>
              <a:t>The 5 Clustering Algorithms Data Scientists Need to Know</a:t>
            </a:r>
            <a:r>
              <a:rPr lang="tr-TR" dirty="0" smtClean="0"/>
              <a:t> </a:t>
            </a:r>
            <a:r>
              <a:rPr lang="tr-TR" u="sng" dirty="0" smtClean="0">
                <a:hlinkClick r:id="rId2"/>
              </a:rPr>
              <a:t>https://www.kdnuggets.com/2018/06/5-clustering-algorithms-data-scientists-need-know.html</a:t>
            </a:r>
            <a:r>
              <a:rPr lang="tr-TR" u="sng" dirty="0" smtClean="0"/>
              <a:t> 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6" y="595992"/>
            <a:ext cx="5423807" cy="542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Mean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Shift</a:t>
            </a:r>
            <a:r>
              <a:rPr lang="tr-TR" sz="3200" dirty="0" smtClean="0">
                <a:latin typeface="Tahoma" pitchFamily="34" charset="0"/>
              </a:rPr>
              <a:t> Clustering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131" y="5934670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G. </a:t>
            </a:r>
            <a:r>
              <a:rPr lang="tr-TR" dirty="0" err="1" smtClean="0"/>
              <a:t>Seif</a:t>
            </a:r>
            <a:r>
              <a:rPr lang="tr-TR" dirty="0" smtClean="0"/>
              <a:t>, </a:t>
            </a:r>
            <a:r>
              <a:rPr lang="en-US" dirty="0"/>
              <a:t>The 5 Clustering Algorithms Data Scientists Need to Know</a:t>
            </a:r>
            <a:r>
              <a:rPr lang="tr-TR" dirty="0" smtClean="0"/>
              <a:t> </a:t>
            </a:r>
            <a:r>
              <a:rPr lang="tr-TR" u="sng" dirty="0" smtClean="0">
                <a:hlinkClick r:id="rId2"/>
              </a:rPr>
              <a:t>https://www.kdnuggets.com/2018/06/5-clustering-algorithms-data-scientists-need-know.html</a:t>
            </a:r>
            <a:r>
              <a:rPr lang="tr-TR" u="sng" dirty="0" smtClean="0"/>
              <a:t>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661047"/>
            <a:ext cx="5227864" cy="52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2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Hierarchical</a:t>
            </a:r>
            <a:r>
              <a:rPr lang="tr-TR" sz="3200" dirty="0" smtClean="0">
                <a:latin typeface="Tahoma" pitchFamily="34" charset="0"/>
              </a:rPr>
              <a:t> Clustering (Hiyerarşik </a:t>
            </a:r>
            <a:r>
              <a:rPr lang="tr-TR" sz="3200" dirty="0" err="1" smtClean="0">
                <a:latin typeface="Tahoma" pitchFamily="34" charset="0"/>
              </a:rPr>
              <a:t>Öbekleme</a:t>
            </a:r>
            <a:r>
              <a:rPr lang="tr-TR" sz="3200" dirty="0" smtClean="0">
                <a:latin typeface="Tahoma" pitchFamily="34" charset="0"/>
              </a:rPr>
              <a:t>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131" y="6124178"/>
            <a:ext cx="8785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/>
              <a:t>Kaynak: </a:t>
            </a:r>
            <a:r>
              <a:rPr lang="tr-TR" sz="1400" dirty="0" smtClean="0"/>
              <a:t>D. </a:t>
            </a:r>
            <a:r>
              <a:rPr lang="tr-TR" sz="1400" dirty="0" err="1" smtClean="0"/>
              <a:t>Piyasamara</a:t>
            </a:r>
            <a:r>
              <a:rPr lang="tr-TR" sz="1400" dirty="0" smtClean="0"/>
              <a:t>, </a:t>
            </a:r>
            <a:r>
              <a:rPr lang="tr-TR" sz="1400" dirty="0" err="1"/>
              <a:t>Hierarchical</a:t>
            </a:r>
            <a:r>
              <a:rPr lang="tr-TR" sz="1400" dirty="0"/>
              <a:t> Clustering </a:t>
            </a:r>
            <a:r>
              <a:rPr lang="tr-TR" sz="1400" dirty="0" err="1" smtClean="0"/>
              <a:t>Algorithm</a:t>
            </a:r>
            <a:r>
              <a:rPr lang="tr-TR" sz="1400" dirty="0" smtClean="0"/>
              <a:t>, </a:t>
            </a:r>
            <a:r>
              <a:rPr lang="tr-TR" sz="1400" u="sng" dirty="0" smtClean="0">
                <a:hlinkClick r:id="rId2"/>
              </a:rPr>
              <a:t>https</a:t>
            </a:r>
            <a:r>
              <a:rPr lang="tr-TR" sz="1400" u="sng" dirty="0">
                <a:hlinkClick r:id="rId2"/>
              </a:rPr>
              <a:t>://www.reddit.com/r/learnmachinelearning/comments/qt83t4/hierarchical_clustering_algorithm</a:t>
            </a:r>
            <a:r>
              <a:rPr lang="tr-TR" sz="1400" u="sng" dirty="0" smtClean="0">
                <a:hlinkClick r:id="rId2"/>
              </a:rPr>
              <a:t>/</a:t>
            </a:r>
            <a:r>
              <a:rPr lang="tr-TR" sz="1400" u="sng" dirty="0" smtClean="0"/>
              <a:t> </a:t>
            </a:r>
            <a:endParaRPr lang="tr-TR" dirty="0"/>
          </a:p>
        </p:txBody>
      </p:sp>
      <p:pic>
        <p:nvPicPr>
          <p:cNvPr id="31746" name="Picture 2" descr="https://preview.redd.it/nz11b6qxwez71.png?width=1328&amp;format=png&amp;auto=webp&amp;s=d22e89f8a3e6a477e33399386e49611dec4b9f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40" y="816413"/>
            <a:ext cx="9470563" cy="516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1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Hierarchical</a:t>
            </a:r>
            <a:r>
              <a:rPr lang="tr-TR" sz="3200" dirty="0" smtClean="0">
                <a:latin typeface="Tahoma" pitchFamily="34" charset="0"/>
              </a:rPr>
              <a:t> Clustering (Hiyerarşik </a:t>
            </a:r>
            <a:r>
              <a:rPr lang="tr-TR" sz="3200" dirty="0" err="1" smtClean="0">
                <a:latin typeface="Tahoma" pitchFamily="34" charset="0"/>
              </a:rPr>
              <a:t>Öbekleme</a:t>
            </a:r>
            <a:r>
              <a:rPr lang="tr-TR" sz="3200" dirty="0" smtClean="0">
                <a:latin typeface="Tahoma" pitchFamily="34" charset="0"/>
              </a:rPr>
              <a:t>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131" y="6124178"/>
            <a:ext cx="87850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/>
              <a:t>Kaynak: </a:t>
            </a:r>
            <a:r>
              <a:rPr lang="tr-TR" sz="1400" dirty="0" smtClean="0"/>
              <a:t>R. Talimi, </a:t>
            </a:r>
            <a:r>
              <a:rPr lang="tr-TR" sz="1400" dirty="0" err="1"/>
              <a:t>Hierarchical</a:t>
            </a:r>
            <a:r>
              <a:rPr lang="tr-TR" sz="1400" dirty="0"/>
              <a:t> </a:t>
            </a:r>
            <a:r>
              <a:rPr lang="tr-TR" sz="1400" dirty="0" smtClean="0"/>
              <a:t>Clustering, </a:t>
            </a:r>
            <a:r>
              <a:rPr lang="tr-TR" sz="1400" u="sng" dirty="0">
                <a:hlinkClick r:id="rId2"/>
              </a:rPr>
              <a:t>http://talimi.se/ml/hierarchical-clustering</a:t>
            </a:r>
            <a:r>
              <a:rPr lang="tr-TR" sz="1400" u="sng" dirty="0" smtClean="0">
                <a:hlinkClick r:id="rId2"/>
              </a:rPr>
              <a:t>/</a:t>
            </a:r>
            <a:r>
              <a:rPr lang="tr-TR" sz="1400" u="sng" dirty="0" smtClean="0"/>
              <a:t> 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91936"/>
            <a:ext cx="5177845" cy="50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5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89506" y="110697"/>
            <a:ext cx="8596668" cy="1320800"/>
          </a:xfrm>
        </p:spPr>
        <p:txBody>
          <a:bodyPr/>
          <a:lstStyle/>
          <a:p>
            <a:pPr eaLnBrk="1" hangingPunct="1"/>
            <a:r>
              <a:rPr lang="tr-TR" dirty="0">
                <a:latin typeface="Tahoma" pitchFamily="34" charset="0"/>
              </a:rPr>
              <a:t>Regresyon Analizi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11969" y="771097"/>
            <a:ext cx="7913329" cy="4724400"/>
          </a:xfrm>
          <a:noFill/>
        </p:spPr>
        <p:txBody>
          <a:bodyPr>
            <a:normAutofit/>
          </a:bodyPr>
          <a:lstStyle/>
          <a:p>
            <a:r>
              <a:rPr lang="tr-TR" sz="2000" dirty="0" smtClean="0"/>
              <a:t>Arka planda bir optimizasyon algoritması koşuyor</a:t>
            </a:r>
            <a:endParaRPr lang="tr-T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34" y="1306421"/>
            <a:ext cx="8741909" cy="45997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4221" y="6022657"/>
            <a:ext cx="4683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Kaynak: G. </a:t>
            </a:r>
            <a:r>
              <a:rPr lang="tr-TR" sz="1400" dirty="0" err="1" smtClean="0"/>
              <a:t>Seif</a:t>
            </a:r>
            <a:r>
              <a:rPr lang="tr-TR" sz="1400" dirty="0" smtClean="0"/>
              <a:t>, ‘</a:t>
            </a:r>
            <a:r>
              <a:rPr lang="en-US" sz="1400" dirty="0"/>
              <a:t>5 Types of Regression and their properties</a:t>
            </a:r>
            <a:r>
              <a:rPr lang="tr-TR" sz="1400" dirty="0" smtClean="0"/>
              <a:t>’, </a:t>
            </a:r>
            <a:r>
              <a:rPr lang="tr-TR" sz="1400" dirty="0" smtClean="0">
                <a:hlinkClick r:id="rId3"/>
              </a:rPr>
              <a:t>https://towardsdatascience.com/5-types-of-regression-and-their-properties-c5e1fa12d55e</a:t>
            </a:r>
            <a:r>
              <a:rPr lang="tr-TR" sz="1400" dirty="0" smtClean="0"/>
              <a:t> 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58871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err="1" smtClean="0">
                <a:latin typeface="Tahoma" pitchFamily="34" charset="0"/>
              </a:rPr>
              <a:t>Hierarchical</a:t>
            </a:r>
            <a:r>
              <a:rPr lang="tr-TR" sz="3200" dirty="0" smtClean="0">
                <a:latin typeface="Tahoma" pitchFamily="34" charset="0"/>
              </a:rPr>
              <a:t> Clustering (Hiyerarşik </a:t>
            </a:r>
            <a:r>
              <a:rPr lang="tr-TR" sz="3200" dirty="0" err="1" smtClean="0">
                <a:latin typeface="Tahoma" pitchFamily="34" charset="0"/>
              </a:rPr>
              <a:t>Öbekleme</a:t>
            </a:r>
            <a:r>
              <a:rPr lang="tr-TR" sz="3200" dirty="0" smtClean="0">
                <a:latin typeface="Tahoma" pitchFamily="34" charset="0"/>
              </a:rPr>
              <a:t>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131" y="6124178"/>
            <a:ext cx="87850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/>
              <a:t>Kaynak: </a:t>
            </a:r>
            <a:r>
              <a:rPr lang="tr-TR" sz="1400" dirty="0" smtClean="0"/>
              <a:t>R. Talimi, </a:t>
            </a:r>
            <a:r>
              <a:rPr lang="tr-TR" sz="1400" dirty="0" err="1"/>
              <a:t>Hierarchical</a:t>
            </a:r>
            <a:r>
              <a:rPr lang="tr-TR" sz="1400" dirty="0"/>
              <a:t> </a:t>
            </a:r>
            <a:r>
              <a:rPr lang="tr-TR" sz="1400" dirty="0" smtClean="0"/>
              <a:t>Clustering, </a:t>
            </a:r>
            <a:r>
              <a:rPr lang="tr-TR" sz="1400" u="sng" dirty="0">
                <a:hlinkClick r:id="rId2"/>
              </a:rPr>
              <a:t>http://talimi.se/ml/hierarchical-clustering</a:t>
            </a:r>
            <a:r>
              <a:rPr lang="tr-TR" sz="1400" u="sng" dirty="0" smtClean="0">
                <a:hlinkClick r:id="rId2"/>
              </a:rPr>
              <a:t>/</a:t>
            </a:r>
            <a:r>
              <a:rPr lang="tr-TR" sz="1400" u="sng" dirty="0" smtClean="0"/>
              <a:t>  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71" y="1367065"/>
            <a:ext cx="9887393" cy="44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3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r>
              <a:rPr lang="en-US" sz="3200" dirty="0">
                <a:latin typeface="Tahoma" pitchFamily="34" charset="0"/>
              </a:rPr>
              <a:t>Expectation–Maximization (EM) Clustering using Gaussian Mixture Models (GMM)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131" y="5934670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G. </a:t>
            </a:r>
            <a:r>
              <a:rPr lang="tr-TR" dirty="0" err="1" smtClean="0"/>
              <a:t>Seif</a:t>
            </a:r>
            <a:r>
              <a:rPr lang="tr-TR" dirty="0" smtClean="0"/>
              <a:t>, </a:t>
            </a:r>
            <a:r>
              <a:rPr lang="en-US" dirty="0"/>
              <a:t>The 5 Clustering Algorithms Data Scientists Need to Know</a:t>
            </a:r>
            <a:r>
              <a:rPr lang="tr-TR" dirty="0" smtClean="0"/>
              <a:t> </a:t>
            </a:r>
            <a:r>
              <a:rPr lang="tr-TR" u="sng" dirty="0" smtClean="0">
                <a:hlinkClick r:id="rId2"/>
              </a:rPr>
              <a:t>https://www.kdnuggets.com/2018/06/5-clustering-algorithms-data-scientists-need-know.html</a:t>
            </a:r>
            <a:r>
              <a:rPr lang="tr-TR" u="sng" dirty="0" smtClean="0"/>
              <a:t> 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93" y="1238930"/>
            <a:ext cx="5170714" cy="44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5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r>
              <a:rPr lang="tr-TR" sz="3200" dirty="0" smtClean="0">
                <a:latin typeface="Tahoma" pitchFamily="34" charset="0"/>
              </a:rPr>
              <a:t>Quantum </a:t>
            </a:r>
            <a:r>
              <a:rPr lang="en-US" sz="3200" dirty="0" smtClean="0">
                <a:latin typeface="Tahoma" pitchFamily="34" charset="0"/>
              </a:rPr>
              <a:t>Gaussian </a:t>
            </a:r>
            <a:r>
              <a:rPr lang="en-US" sz="3200" dirty="0">
                <a:latin typeface="Tahoma" pitchFamily="34" charset="0"/>
              </a:rPr>
              <a:t>Mixture Models </a:t>
            </a:r>
            <a:r>
              <a:rPr lang="en-US" sz="3200" dirty="0" smtClean="0">
                <a:latin typeface="Tahoma" pitchFamily="34" charset="0"/>
              </a:rPr>
              <a:t>(</a:t>
            </a:r>
            <a:r>
              <a:rPr lang="tr-TR" sz="3200" dirty="0" smtClean="0">
                <a:latin typeface="Tahoma" pitchFamily="34" charset="0"/>
              </a:rPr>
              <a:t>Q</a:t>
            </a:r>
            <a:r>
              <a:rPr lang="en-US" sz="3200" dirty="0" smtClean="0">
                <a:latin typeface="Tahoma" pitchFamily="34" charset="0"/>
              </a:rPr>
              <a:t>GMM</a:t>
            </a:r>
            <a:r>
              <a:rPr lang="en-US" sz="3200" dirty="0">
                <a:latin typeface="Tahoma" pitchFamily="34" charset="0"/>
              </a:rPr>
              <a:t>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131" y="5934670"/>
            <a:ext cx="8785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Kaynak: </a:t>
            </a:r>
            <a:r>
              <a:rPr lang="tr-TR" dirty="0" err="1" smtClean="0"/>
              <a:t>MLPack</a:t>
            </a:r>
            <a:r>
              <a:rPr lang="tr-TR" dirty="0" smtClean="0"/>
              <a:t> </a:t>
            </a:r>
            <a:r>
              <a:rPr lang="tr-TR" dirty="0" err="1" smtClean="0"/>
              <a:t>Blog</a:t>
            </a:r>
            <a:r>
              <a:rPr lang="tr-TR" dirty="0" smtClean="0"/>
              <a:t>, Quantum </a:t>
            </a:r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, </a:t>
            </a:r>
            <a:r>
              <a:rPr lang="en-US" dirty="0" smtClean="0">
                <a:hlinkClick r:id="rId2"/>
              </a:rPr>
              <a:t>https://www.mlpack.org/gsocblog/Sangyeon2019WeekSix.html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65" y="706664"/>
            <a:ext cx="6626678" cy="49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r>
              <a:rPr lang="tr-TR" sz="3200" dirty="0" smtClean="0">
                <a:latin typeface="Tahoma" pitchFamily="34" charset="0"/>
              </a:rPr>
              <a:t>Quantum </a:t>
            </a:r>
            <a:r>
              <a:rPr lang="en-US" sz="3200" dirty="0" smtClean="0">
                <a:latin typeface="Tahoma" pitchFamily="34" charset="0"/>
              </a:rPr>
              <a:t>Gaussian </a:t>
            </a:r>
            <a:r>
              <a:rPr lang="en-US" sz="3200" dirty="0">
                <a:latin typeface="Tahoma" pitchFamily="34" charset="0"/>
              </a:rPr>
              <a:t>Mixture Models </a:t>
            </a:r>
            <a:r>
              <a:rPr lang="en-US" sz="3200" dirty="0" smtClean="0">
                <a:latin typeface="Tahoma" pitchFamily="34" charset="0"/>
              </a:rPr>
              <a:t>(</a:t>
            </a:r>
            <a:r>
              <a:rPr lang="tr-TR" sz="3200" dirty="0" smtClean="0">
                <a:latin typeface="Tahoma" pitchFamily="34" charset="0"/>
              </a:rPr>
              <a:t>Q</a:t>
            </a:r>
            <a:r>
              <a:rPr lang="en-US" sz="3200" dirty="0" smtClean="0">
                <a:latin typeface="Tahoma" pitchFamily="34" charset="0"/>
              </a:rPr>
              <a:t>GMM</a:t>
            </a:r>
            <a:r>
              <a:rPr lang="en-US" sz="3200" dirty="0">
                <a:latin typeface="Tahoma" pitchFamily="34" charset="0"/>
              </a:rPr>
              <a:t>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131" y="5934670"/>
            <a:ext cx="8785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Kaynak: </a:t>
            </a:r>
            <a:r>
              <a:rPr lang="tr-TR" dirty="0" err="1" smtClean="0"/>
              <a:t>MLPack</a:t>
            </a:r>
            <a:r>
              <a:rPr lang="tr-TR" dirty="0" smtClean="0"/>
              <a:t> </a:t>
            </a:r>
            <a:r>
              <a:rPr lang="tr-TR" dirty="0" err="1" smtClean="0"/>
              <a:t>Blog</a:t>
            </a:r>
            <a:r>
              <a:rPr lang="tr-TR" dirty="0" smtClean="0"/>
              <a:t>, Quantum </a:t>
            </a:r>
            <a:r>
              <a:rPr lang="tr-TR" dirty="0" err="1"/>
              <a:t>Gaussian</a:t>
            </a:r>
            <a:r>
              <a:rPr lang="tr-TR" dirty="0"/>
              <a:t> </a:t>
            </a:r>
            <a:r>
              <a:rPr lang="tr-TR" dirty="0" err="1"/>
              <a:t>Mixture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, </a:t>
            </a:r>
            <a:r>
              <a:rPr lang="en-US" dirty="0" smtClean="0">
                <a:hlinkClick r:id="rId2"/>
              </a:rPr>
              <a:t>https://www.mlpack.org/gsocblog/Sangyeon2019WeekSix.html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62" y="706665"/>
            <a:ext cx="6779339" cy="50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5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r>
              <a:rPr lang="tr-TR" sz="3200" dirty="0" smtClean="0">
                <a:latin typeface="Tahoma" pitchFamily="34" charset="0"/>
              </a:rPr>
              <a:t>Tüm </a:t>
            </a:r>
            <a:r>
              <a:rPr lang="tr-TR" sz="3200" dirty="0" err="1" smtClean="0">
                <a:latin typeface="Tahoma" pitchFamily="34" charset="0"/>
              </a:rPr>
              <a:t>Öbekleme</a:t>
            </a:r>
            <a:r>
              <a:rPr lang="tr-TR" sz="3200" dirty="0" smtClean="0">
                <a:latin typeface="Tahoma" pitchFamily="34" charset="0"/>
              </a:rPr>
              <a:t> Algoritmalarının Karşılaştırması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3131" y="5934670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 G. </a:t>
            </a:r>
            <a:r>
              <a:rPr lang="tr-TR" dirty="0" err="1" smtClean="0"/>
              <a:t>Seif</a:t>
            </a:r>
            <a:r>
              <a:rPr lang="tr-TR" dirty="0" smtClean="0"/>
              <a:t>, </a:t>
            </a:r>
            <a:r>
              <a:rPr lang="en-US" dirty="0"/>
              <a:t>The 5 Clustering Algorithms Data Scientists Need to Know</a:t>
            </a:r>
            <a:r>
              <a:rPr lang="tr-TR" dirty="0" smtClean="0"/>
              <a:t> </a:t>
            </a:r>
            <a:r>
              <a:rPr lang="tr-TR" u="sng" dirty="0" smtClean="0">
                <a:hlinkClick r:id="rId2"/>
              </a:rPr>
              <a:t>https://www.kdnuggets.com/2018/06/5-clustering-algorithms-data-scientists-need-know.html</a:t>
            </a:r>
            <a:r>
              <a:rPr lang="tr-TR" u="sng" dirty="0" smtClean="0"/>
              <a:t> </a:t>
            </a:r>
            <a:endParaRPr lang="tr-TR" dirty="0"/>
          </a:p>
        </p:txBody>
      </p:sp>
      <p:pic>
        <p:nvPicPr>
          <p:cNvPr id="32770" name="Picture 2" descr="https://cdn-images-1.medium.com/max/800/1*oNt9G9UpVhtyFLDBwEMf8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72" y="726621"/>
            <a:ext cx="8470733" cy="50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Başlık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tr-TR" altLang="en-US" dirty="0" err="1" smtClean="0">
                <a:latin typeface="Tahoma" panose="020B0604030504040204" pitchFamily="34" charset="0"/>
              </a:rPr>
              <a:t>Öbekleme</a:t>
            </a:r>
            <a:r>
              <a:rPr lang="tr-TR" altLang="en-US" dirty="0" smtClean="0">
                <a:latin typeface="Tahoma" panose="020B0604030504040204" pitchFamily="34" charset="0"/>
              </a:rPr>
              <a:t> Algoritmalarının Performansının Değerlendirilmesi</a:t>
            </a:r>
            <a:endParaRPr lang="tr-TR" altLang="en-US" dirty="0">
              <a:latin typeface="Tahoma" panose="020B0604030504040204" pitchFamily="34" charset="0"/>
            </a:endParaRPr>
          </a:p>
        </p:txBody>
      </p:sp>
      <p:sp>
        <p:nvSpPr>
          <p:cNvPr id="38915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DF90A4-2E1A-489F-BEEE-B0FB4F41AE2C}" type="slidenum">
              <a:rPr lang="en-US" altLang="en-US" sz="1400">
                <a:latin typeface="Tahoma" panose="020B060403050404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400">
              <a:latin typeface="Tahoma" panose="020B0604030504040204" pitchFamily="34" charset="0"/>
            </a:endParaRPr>
          </a:p>
        </p:txBody>
      </p:sp>
      <p:sp>
        <p:nvSpPr>
          <p:cNvPr id="38916" name="İçerik Yer Tutucusu 1"/>
          <p:cNvSpPr>
            <a:spLocks noGrp="1"/>
          </p:cNvSpPr>
          <p:nvPr>
            <p:ph idx="1"/>
          </p:nvPr>
        </p:nvSpPr>
        <p:spPr>
          <a:xfrm>
            <a:off x="1752600" y="1447801"/>
            <a:ext cx="9080500" cy="4684713"/>
          </a:xfrm>
        </p:spPr>
        <p:txBody>
          <a:bodyPr/>
          <a:lstStyle/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000">
              <a:latin typeface="Arial" panose="020B0604020202020204" pitchFamily="34" charset="0"/>
            </a:endParaRPr>
          </a:p>
          <a:p>
            <a:endParaRPr lang="tr-TR" altLang="tr-TR" sz="2800">
              <a:latin typeface="Arial" panose="020B0604020202020204" pitchFamily="34" charset="0"/>
            </a:endParaRPr>
          </a:p>
        </p:txBody>
      </p:sp>
      <p:sp>
        <p:nvSpPr>
          <p:cNvPr id="8" name="İçerik Yer Tutucusu 1"/>
          <p:cNvSpPr txBox="1">
            <a:spLocks/>
          </p:cNvSpPr>
          <p:nvPr/>
        </p:nvSpPr>
        <p:spPr bwMode="auto">
          <a:xfrm>
            <a:off x="228600" y="1447801"/>
            <a:ext cx="9045402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tr-TR" altLang="tr-TR" sz="2000" kern="0" dirty="0">
                <a:latin typeface="Arial" panose="020B0604020202020204" pitchFamily="34" charset="0"/>
              </a:rPr>
              <a:t>Görsel Değerlendirme</a:t>
            </a:r>
          </a:p>
          <a:p>
            <a:pPr>
              <a:defRPr/>
            </a:pPr>
            <a:r>
              <a:rPr lang="tr-TR" altLang="tr-TR" sz="2000" kern="0" dirty="0" smtClean="0">
                <a:latin typeface="Arial" panose="020B0604020202020204" pitchFamily="34" charset="0"/>
              </a:rPr>
              <a:t>İçsel Değerlendirme (Herhangi bir Referans Etiket Olmaksızın)</a:t>
            </a:r>
          </a:p>
          <a:p>
            <a:pPr lvl="1">
              <a:defRPr/>
            </a:pPr>
            <a:r>
              <a:rPr lang="tr-TR" altLang="tr-TR" sz="1600" kern="0" dirty="0">
                <a:latin typeface="Arial" panose="020B0604020202020204" pitchFamily="34" charset="0"/>
              </a:rPr>
              <a:t>Öbekler arası mesafe (ne kadar </a:t>
            </a:r>
            <a:r>
              <a:rPr lang="tr-TR" altLang="tr-TR" sz="1600" kern="0" dirty="0" smtClean="0">
                <a:latin typeface="Arial" panose="020B0604020202020204" pitchFamily="34" charset="0"/>
              </a:rPr>
              <a:t>yüksekse o kadar iyi Öbek Ayrıştırması)</a:t>
            </a:r>
          </a:p>
          <a:p>
            <a:pPr lvl="1">
              <a:defRPr/>
            </a:pPr>
            <a:r>
              <a:rPr lang="tr-TR" altLang="tr-TR" sz="1600" kern="0" smtClean="0">
                <a:latin typeface="Arial" panose="020B0604020202020204" pitchFamily="34" charset="0"/>
              </a:rPr>
              <a:t>Öbek içi </a:t>
            </a:r>
            <a:r>
              <a:rPr lang="tr-TR" altLang="tr-TR" sz="1600" kern="0" dirty="0" smtClean="0">
                <a:latin typeface="Arial" panose="020B0604020202020204" pitchFamily="34" charset="0"/>
              </a:rPr>
              <a:t>mesafe (ne kadar düşükse o kadar Derli Toplu Öbekler) </a:t>
            </a:r>
          </a:p>
          <a:p>
            <a:pPr lvl="1">
              <a:defRPr/>
            </a:pPr>
            <a:endParaRPr lang="tr-TR" altLang="tr-TR" sz="1600" kern="0" dirty="0" smtClean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tr-TR" altLang="tr-TR" sz="1600" kern="0" dirty="0" err="1" smtClean="0">
                <a:latin typeface="Arial" panose="020B0604020202020204" pitchFamily="34" charset="0"/>
              </a:rPr>
              <a:t>Silhouette</a:t>
            </a:r>
            <a:r>
              <a:rPr lang="tr-TR" altLang="tr-TR" sz="1600" kern="0" dirty="0" smtClean="0">
                <a:latin typeface="Arial" panose="020B0604020202020204" pitchFamily="34" charset="0"/>
              </a:rPr>
              <a:t> </a:t>
            </a:r>
            <a:r>
              <a:rPr lang="tr-TR" altLang="tr-TR" sz="1600" kern="0" dirty="0" err="1" smtClean="0">
                <a:latin typeface="Arial" panose="020B0604020202020204" pitchFamily="34" charset="0"/>
              </a:rPr>
              <a:t>Score</a:t>
            </a:r>
            <a:r>
              <a:rPr lang="tr-TR" altLang="tr-TR" sz="1600" kern="0" dirty="0" smtClean="0">
                <a:latin typeface="Arial" panose="020B0604020202020204" pitchFamily="34" charset="0"/>
              </a:rPr>
              <a:t> (her bir noktanın, içinde bulunduğu öbekteki diğer noktalara benzerliğine dair bir ölçüt; 0 ile 1 arasında değer alıyor; ne kadar yüksekse performans o kadar iyi demek)</a:t>
            </a:r>
          </a:p>
          <a:p>
            <a:pPr lvl="1">
              <a:defRPr/>
            </a:pPr>
            <a:r>
              <a:rPr lang="tr-TR" altLang="tr-TR" sz="1600" kern="0" dirty="0" err="1" smtClean="0">
                <a:latin typeface="Arial" panose="020B0604020202020204" pitchFamily="34" charset="0"/>
              </a:rPr>
              <a:t>Davies-Bouldin</a:t>
            </a:r>
            <a:r>
              <a:rPr lang="tr-TR" altLang="tr-TR" sz="1600" kern="0" dirty="0" smtClean="0">
                <a:latin typeface="Arial" panose="020B0604020202020204" pitchFamily="34" charset="0"/>
              </a:rPr>
              <a:t> Index (Öbek içi nokta dağılımının öbekler arası dağılıma oranı; ne kadar düşükse performans o kadar iyi)</a:t>
            </a:r>
          </a:p>
          <a:p>
            <a:pPr lvl="1">
              <a:defRPr/>
            </a:pPr>
            <a:r>
              <a:rPr lang="tr-TR" altLang="tr-TR" sz="1600" kern="0" dirty="0" err="1" smtClean="0">
                <a:latin typeface="Arial" panose="020B0604020202020204" pitchFamily="34" charset="0"/>
              </a:rPr>
              <a:t>Calinski-Harabasz</a:t>
            </a:r>
            <a:r>
              <a:rPr lang="tr-TR" altLang="tr-TR" sz="1600" kern="0" dirty="0" smtClean="0">
                <a:latin typeface="Arial" panose="020B0604020202020204" pitchFamily="34" charset="0"/>
              </a:rPr>
              <a:t> Index (Öbekler arası </a:t>
            </a:r>
            <a:r>
              <a:rPr lang="tr-TR" altLang="tr-TR" sz="1600" kern="0" dirty="0" err="1" smtClean="0">
                <a:latin typeface="Arial" panose="020B0604020202020204" pitchFamily="34" charset="0"/>
              </a:rPr>
              <a:t>varyansın</a:t>
            </a:r>
            <a:r>
              <a:rPr lang="tr-TR" altLang="tr-TR" sz="1600" kern="0" dirty="0" smtClean="0">
                <a:latin typeface="Arial" panose="020B0604020202020204" pitchFamily="34" charset="0"/>
              </a:rPr>
              <a:t> öbek içi </a:t>
            </a:r>
            <a:r>
              <a:rPr lang="tr-TR" altLang="tr-TR" sz="1600" kern="0" dirty="0" err="1" smtClean="0">
                <a:latin typeface="Arial" panose="020B0604020202020204" pitchFamily="34" charset="0"/>
              </a:rPr>
              <a:t>varyansa</a:t>
            </a:r>
            <a:r>
              <a:rPr lang="tr-TR" altLang="tr-TR" sz="1600" kern="0" dirty="0" smtClean="0">
                <a:latin typeface="Arial" panose="020B0604020202020204" pitchFamily="34" charset="0"/>
              </a:rPr>
              <a:t> oranı; ne kadar yüksekse performans o kadar iyi)</a:t>
            </a:r>
          </a:p>
          <a:p>
            <a:pPr lvl="1">
              <a:defRPr/>
            </a:pPr>
            <a:r>
              <a:rPr lang="tr-TR" altLang="tr-TR" sz="1600" kern="0" dirty="0" err="1" smtClean="0">
                <a:latin typeface="Arial" panose="020B0604020202020204" pitchFamily="34" charset="0"/>
              </a:rPr>
              <a:t>Dunn</a:t>
            </a:r>
            <a:r>
              <a:rPr lang="tr-TR" altLang="tr-TR" sz="1600" kern="0" dirty="0" smtClean="0">
                <a:latin typeface="Arial" panose="020B0604020202020204" pitchFamily="34" charset="0"/>
              </a:rPr>
              <a:t> Index (Öbekler arası minimum mesafenin öbek içi maksimum mesafeye oranı; ne kadar yüksekse performans o kadar iyi)</a:t>
            </a:r>
          </a:p>
          <a:p>
            <a:pPr>
              <a:defRPr/>
            </a:pPr>
            <a:r>
              <a:rPr lang="tr-TR" altLang="tr-TR" sz="2000" kern="0" dirty="0" smtClean="0">
                <a:latin typeface="Arial" panose="020B0604020202020204" pitchFamily="34" charset="0"/>
              </a:rPr>
              <a:t>Dışsal </a:t>
            </a:r>
            <a:r>
              <a:rPr lang="tr-TR" altLang="tr-TR" sz="2000" kern="0" dirty="0">
                <a:latin typeface="Arial" panose="020B0604020202020204" pitchFamily="34" charset="0"/>
              </a:rPr>
              <a:t>Değerlendirme </a:t>
            </a:r>
            <a:r>
              <a:rPr lang="tr-TR" altLang="tr-TR" sz="2000" kern="0" dirty="0" smtClean="0">
                <a:latin typeface="Arial" panose="020B0604020202020204" pitchFamily="34" charset="0"/>
              </a:rPr>
              <a:t>(Referans Etiketlere Bakılarak)</a:t>
            </a:r>
          </a:p>
          <a:p>
            <a:pPr>
              <a:defRPr/>
            </a:pPr>
            <a:r>
              <a:rPr lang="tr-TR" altLang="tr-TR" sz="2000" kern="0" dirty="0" smtClean="0">
                <a:latin typeface="Arial" panose="020B0604020202020204" pitchFamily="34" charset="0"/>
              </a:rPr>
              <a:t>Kararlılık Değerlendirmesi (Aynı Algoritmayı Defalarca Çalıştırarak)</a:t>
            </a: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000" kern="0" dirty="0">
              <a:latin typeface="Arial" panose="020B0604020202020204" pitchFamily="34" charset="0"/>
            </a:endParaRPr>
          </a:p>
          <a:p>
            <a:pPr>
              <a:defRPr/>
            </a:pPr>
            <a:endParaRPr lang="tr-TR" altLang="tr-TR" sz="280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0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96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k-</a:t>
            </a:r>
            <a:r>
              <a:rPr lang="tr-TR" sz="3200" dirty="0" err="1" smtClean="0">
                <a:latin typeface="Tahoma" pitchFamily="34" charset="0"/>
              </a:rPr>
              <a:t>Nearest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Neighbors</a:t>
            </a:r>
            <a:r>
              <a:rPr lang="tr-TR" sz="3200" dirty="0" smtClean="0">
                <a:latin typeface="Tahoma" pitchFamily="34" charset="0"/>
              </a:rPr>
              <a:t> (k En Yakın Komşular)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7577" y="6116013"/>
            <a:ext cx="8785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Kaynak: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2" y="706664"/>
            <a:ext cx="7572575" cy="58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9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97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306" y="5843152"/>
            <a:ext cx="8785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</a:t>
            </a:r>
            <a:r>
              <a:rPr lang="tr-TR" dirty="0" smtClean="0"/>
              <a:t>: V. </a:t>
            </a:r>
            <a:r>
              <a:rPr lang="tr-TR" dirty="0" err="1" smtClean="0"/>
              <a:t>Salunkhe</a:t>
            </a:r>
            <a:r>
              <a:rPr lang="tr-TR" dirty="0" smtClean="0"/>
              <a:t>,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Vector</a:t>
            </a:r>
            <a:r>
              <a:rPr lang="tr-TR" dirty="0"/>
              <a:t> Machine (SVM</a:t>
            </a:r>
            <a:r>
              <a:rPr lang="tr-TR" dirty="0" smtClean="0"/>
              <a:t>),</a:t>
            </a:r>
            <a:endParaRPr lang="tr-TR" dirty="0"/>
          </a:p>
          <a:p>
            <a:r>
              <a:rPr lang="tr-TR" dirty="0" smtClean="0"/>
              <a:t> </a:t>
            </a:r>
            <a:r>
              <a:rPr lang="tr-TR" dirty="0">
                <a:hlinkClick r:id="rId2"/>
              </a:rPr>
              <a:t>https://medium.com/@</a:t>
            </a:r>
            <a:r>
              <a:rPr lang="tr-TR" dirty="0" smtClean="0">
                <a:hlinkClick r:id="rId2"/>
              </a:rPr>
              <a:t>viveksalunkhe80/support-vector-machine-svm-88f360ff5f38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13314" name="Picture 2" descr="Support Vector Machine (SVM). Support Vector Machine algorithm… | by Vivek  Salunkhe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977" y="890483"/>
            <a:ext cx="5534025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9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98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306" y="5843152"/>
            <a:ext cx="8785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</a:t>
            </a:r>
            <a:r>
              <a:rPr lang="tr-TR" dirty="0" smtClean="0"/>
              <a:t>: B. Uğur, Destek Vektör Makinesi, </a:t>
            </a:r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burakugur.medium.com/destek-vekt%C3%B6r-makinesi-svm-f07f57f0a641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8590663" y="5478027"/>
            <a:ext cx="683339" cy="365125"/>
          </a:xfrm>
          <a:noFill/>
        </p:spPr>
        <p:txBody>
          <a:bodyPr/>
          <a:lstStyle/>
          <a:p>
            <a:fld id="{8FFAC36A-E3F0-4489-8B24-398C77A44A89}" type="slidenum">
              <a:rPr lang="en-US" smtClean="0"/>
              <a:pPr/>
              <a:t>99</a:t>
            </a:fld>
            <a:endParaRPr lang="en-US" smtClean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46265"/>
            <a:ext cx="8596668" cy="1320800"/>
          </a:xfrm>
        </p:spPr>
        <p:txBody>
          <a:bodyPr/>
          <a:lstStyle/>
          <a:p>
            <a:pPr eaLnBrk="1" hangingPunct="1"/>
            <a:r>
              <a:rPr lang="tr-TR" sz="3200" dirty="0" smtClean="0">
                <a:latin typeface="Tahoma" pitchFamily="34" charset="0"/>
              </a:rPr>
              <a:t>Destek Vektör Makinesi (</a:t>
            </a:r>
            <a:r>
              <a:rPr lang="tr-TR" sz="3200" dirty="0" err="1" smtClean="0">
                <a:latin typeface="Tahoma" pitchFamily="34" charset="0"/>
              </a:rPr>
              <a:t>Support</a:t>
            </a:r>
            <a:r>
              <a:rPr lang="tr-TR" sz="3200" dirty="0" smtClean="0">
                <a:latin typeface="Tahoma" pitchFamily="34" charset="0"/>
              </a:rPr>
              <a:t> </a:t>
            </a:r>
            <a:r>
              <a:rPr lang="tr-TR" sz="3200" dirty="0" err="1" smtClean="0">
                <a:latin typeface="Tahoma" pitchFamily="34" charset="0"/>
              </a:rPr>
              <a:t>Vector</a:t>
            </a:r>
            <a:r>
              <a:rPr lang="tr-TR" sz="3200" dirty="0" smtClean="0">
                <a:latin typeface="Tahoma" pitchFamily="34" charset="0"/>
              </a:rPr>
              <a:t> Machine - SVM)</a:t>
            </a:r>
            <a:endParaRPr lang="en-US" sz="2400" dirty="0">
              <a:latin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306" y="5843152"/>
            <a:ext cx="8785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Kaynak</a:t>
            </a:r>
            <a:r>
              <a:rPr lang="tr-TR" dirty="0" smtClean="0"/>
              <a:t>: B. Uğur, Destek Vektör Makinesi, </a:t>
            </a:r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burakugur.medium.com/destek-vekt%C3%B6r-makinesi-svm-f07f57f0a641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94" y="1137784"/>
            <a:ext cx="6854286" cy="45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4114</TotalTime>
  <Words>4529</Words>
  <Application>Microsoft Office PowerPoint</Application>
  <PresentationFormat>Widescreen</PresentationFormat>
  <Paragraphs>613</Paragraphs>
  <Slides>117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6" baseType="lpstr">
      <vt:lpstr>Arial</vt:lpstr>
      <vt:lpstr>open sans</vt:lpstr>
      <vt:lpstr>Symbol</vt:lpstr>
      <vt:lpstr>Tahoma</vt:lpstr>
      <vt:lpstr>Trebuchet MS</vt:lpstr>
      <vt:lpstr>Wingdings</vt:lpstr>
      <vt:lpstr>Wingdings 3</vt:lpstr>
      <vt:lpstr>Facet</vt:lpstr>
      <vt:lpstr>Denklem</vt:lpstr>
      <vt:lpstr>Yapay Zeka Algoritmaları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</vt:lpstr>
      <vt:lpstr>Regresyon Analizi – Örnek Akademik Çalışma</vt:lpstr>
      <vt:lpstr>Zaman Serisi Analizi</vt:lpstr>
      <vt:lpstr>Zaman Serisi Analizi – Örnek Akademik Çalışma</vt:lpstr>
      <vt:lpstr>Zaman Serisi Analizi – Örnek Akademik Çalışma</vt:lpstr>
      <vt:lpstr>Zaman Serisi Analizi – Örnek Akademik Çalışma</vt:lpstr>
      <vt:lpstr>Zaman Serisi Analizi – Örnek Akademik Çalışma</vt:lpstr>
      <vt:lpstr>Regülarizasyon</vt:lpstr>
      <vt:lpstr>Regülarizasyon</vt:lpstr>
      <vt:lpstr>Regülarizasyon</vt:lpstr>
      <vt:lpstr>Regülarizasyon</vt:lpstr>
      <vt:lpstr>Normalizasyon – Ölçekleme - Standardizasyon </vt:lpstr>
      <vt:lpstr>Normalizasyon – Ölçekleme - Standardizasyon </vt:lpstr>
      <vt:lpstr>Normalizasyon – Ölçekleme - Standardizasyon </vt:lpstr>
      <vt:lpstr>Normalizasyon – Ölçekleme - Standardizasyon </vt:lpstr>
      <vt:lpstr>Boyut İndirgeme</vt:lpstr>
      <vt:lpstr>Faktör Analizi</vt:lpstr>
      <vt:lpstr>Faktör Analizi</vt:lpstr>
      <vt:lpstr>Faktör Analizi</vt:lpstr>
      <vt:lpstr>Faktör Analizi – Akademik Bir Çalışma</vt:lpstr>
      <vt:lpstr>Temel Bileşen Analizi</vt:lpstr>
      <vt:lpstr>Temel Bileşen Analizi</vt:lpstr>
      <vt:lpstr>Temel Bileşen Analizi</vt:lpstr>
      <vt:lpstr>t-SNE</vt:lpstr>
      <vt:lpstr>Genel Karşılaştırmalar</vt:lpstr>
      <vt:lpstr>MDS - Çok Boyutlu Ölçeklendirme Problem Tanımı</vt:lpstr>
      <vt:lpstr>Problem Tanımı – Temel Fikir</vt:lpstr>
      <vt:lpstr>Problem Tanımı – Temel Fikir</vt:lpstr>
      <vt:lpstr>Problem Tanımı – Temel Fikir</vt:lpstr>
      <vt:lpstr>Problem Tanımı – Temel Fikir</vt:lpstr>
      <vt:lpstr>Problem Tanımı – Temel Fikir</vt:lpstr>
      <vt:lpstr>Problem Tanımı – Temel Fikir</vt:lpstr>
      <vt:lpstr>Problem Tanımı – Temel Fikir</vt:lpstr>
      <vt:lpstr>Problem Tanımı – Temel Fikir</vt:lpstr>
      <vt:lpstr>Problem Tanımı – Temel Fikir</vt:lpstr>
      <vt:lpstr>   Örnek 1 – Hava  Kirliliğine Göre Harita Oluşturma</vt:lpstr>
      <vt:lpstr>Örnek 2 - Bitkisel İçecek Konumlandırma</vt:lpstr>
      <vt:lpstr>Örnek 2 - Bitkisel İçecek Konumlandırma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Örnek Akademik Çalışma</vt:lpstr>
      <vt:lpstr>k-means Clustering </vt:lpstr>
      <vt:lpstr>k-means Clustering </vt:lpstr>
      <vt:lpstr>k-means Clustering </vt:lpstr>
      <vt:lpstr>k-means Clustering </vt:lpstr>
      <vt:lpstr>DBScan</vt:lpstr>
      <vt:lpstr>DBScan</vt:lpstr>
      <vt:lpstr>DBScan</vt:lpstr>
      <vt:lpstr>Mean Shift Clustering</vt:lpstr>
      <vt:lpstr>Mean Shift Clustering</vt:lpstr>
      <vt:lpstr>Hierarchical Clustering (Hiyerarşik Öbekleme)</vt:lpstr>
      <vt:lpstr>Hierarchical Clustering (Hiyerarşik Öbekleme)</vt:lpstr>
      <vt:lpstr>Hierarchical Clustering (Hiyerarşik Öbekleme)</vt:lpstr>
      <vt:lpstr>Expectation–Maximization (EM) Clustering using Gaussian Mixture Models (GMM)</vt:lpstr>
      <vt:lpstr>Quantum Gaussian Mixture Models (QGMM)</vt:lpstr>
      <vt:lpstr>Quantum Gaussian Mixture Models (QGMM)</vt:lpstr>
      <vt:lpstr>Tüm Öbekleme Algoritmalarının Karşılaştırması</vt:lpstr>
      <vt:lpstr>Öbekleme Algoritmalarının Performansının Değerlendirilmesi</vt:lpstr>
      <vt:lpstr>k-Nearest Neighbors (k En Yakın Komşular)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Destek Vektör Makinesi (Support Vector Machine - SVM)</vt:lpstr>
      <vt:lpstr>k-D Tree</vt:lpstr>
      <vt:lpstr>k-D Tree</vt:lpstr>
      <vt:lpstr>Karar Ağacı</vt:lpstr>
      <vt:lpstr>Karar Ağacı</vt:lpstr>
      <vt:lpstr>Karar Ağacı</vt:lpstr>
      <vt:lpstr>Rastgele Orman</vt:lpstr>
      <vt:lpstr>Perseptron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Yapay Zeka:  Nedir, Ne Değildir?</dc:title>
  <dc:creator>Hp</dc:creator>
  <cp:lastModifiedBy>Hp</cp:lastModifiedBy>
  <cp:revision>188</cp:revision>
  <dcterms:created xsi:type="dcterms:W3CDTF">2021-02-11T19:01:25Z</dcterms:created>
  <dcterms:modified xsi:type="dcterms:W3CDTF">2024-03-17T15:46:51Z</dcterms:modified>
</cp:coreProperties>
</file>